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55"/>
  </p:notesMasterIdLst>
  <p:handoutMasterIdLst>
    <p:handoutMasterId r:id="rId156"/>
  </p:handoutMasterIdLst>
  <p:sldIdLst>
    <p:sldId id="256" r:id="rId2"/>
    <p:sldId id="476" r:id="rId3"/>
    <p:sldId id="258" r:id="rId4"/>
    <p:sldId id="508" r:id="rId5"/>
    <p:sldId id="481" r:id="rId6"/>
    <p:sldId id="493" r:id="rId7"/>
    <p:sldId id="263" r:id="rId8"/>
    <p:sldId id="464" r:id="rId9"/>
    <p:sldId id="266" r:id="rId10"/>
    <p:sldId id="341" r:id="rId11"/>
    <p:sldId id="494" r:id="rId12"/>
    <p:sldId id="257" r:id="rId13"/>
    <p:sldId id="452" r:id="rId14"/>
    <p:sldId id="262" r:id="rId15"/>
    <p:sldId id="453" r:id="rId16"/>
    <p:sldId id="500" r:id="rId17"/>
    <p:sldId id="502" r:id="rId18"/>
    <p:sldId id="533" r:id="rId19"/>
    <p:sldId id="451" r:id="rId20"/>
    <p:sldId id="466" r:id="rId21"/>
    <p:sldId id="457" r:id="rId22"/>
    <p:sldId id="491" r:id="rId23"/>
    <p:sldId id="459" r:id="rId24"/>
    <p:sldId id="455" r:id="rId25"/>
    <p:sldId id="456" r:id="rId26"/>
    <p:sldId id="462" r:id="rId27"/>
    <p:sldId id="475" r:id="rId28"/>
    <p:sldId id="468" r:id="rId29"/>
    <p:sldId id="469" r:id="rId30"/>
    <p:sldId id="470" r:id="rId31"/>
    <p:sldId id="471" r:id="rId32"/>
    <p:sldId id="472" r:id="rId33"/>
    <p:sldId id="265" r:id="rId34"/>
    <p:sldId id="473" r:id="rId35"/>
    <p:sldId id="474" r:id="rId36"/>
    <p:sldId id="271" r:id="rId37"/>
    <p:sldId id="489" r:id="rId38"/>
    <p:sldId id="492" r:id="rId39"/>
    <p:sldId id="495" r:id="rId40"/>
    <p:sldId id="274" r:id="rId41"/>
    <p:sldId id="330" r:id="rId42"/>
    <p:sldId id="337" r:id="rId43"/>
    <p:sldId id="332" r:id="rId44"/>
    <p:sldId id="335" r:id="rId45"/>
    <p:sldId id="340" r:id="rId46"/>
    <p:sldId id="333" r:id="rId47"/>
    <p:sldId id="338" r:id="rId48"/>
    <p:sldId id="334" r:id="rId49"/>
    <p:sldId id="336" r:id="rId50"/>
    <p:sldId id="273" r:id="rId51"/>
    <p:sldId id="276" r:id="rId52"/>
    <p:sldId id="279" r:id="rId53"/>
    <p:sldId id="283" r:id="rId54"/>
    <p:sldId id="281" r:id="rId55"/>
    <p:sldId id="479" r:id="rId56"/>
    <p:sldId id="496" r:id="rId57"/>
    <p:sldId id="499" r:id="rId58"/>
    <p:sldId id="289" r:id="rId59"/>
    <p:sldId id="288" r:id="rId60"/>
    <p:sldId id="497" r:id="rId61"/>
    <p:sldId id="291" r:id="rId62"/>
    <p:sldId id="506" r:id="rId63"/>
    <p:sldId id="505" r:id="rId64"/>
    <p:sldId id="507" r:id="rId65"/>
    <p:sldId id="292" r:id="rId66"/>
    <p:sldId id="477" r:id="rId67"/>
    <p:sldId id="529" r:id="rId68"/>
    <p:sldId id="294" r:id="rId69"/>
    <p:sldId id="280" r:id="rId70"/>
    <p:sldId id="300" r:id="rId71"/>
    <p:sldId id="299" r:id="rId72"/>
    <p:sldId id="482" r:id="rId73"/>
    <p:sldId id="483" r:id="rId74"/>
    <p:sldId id="295" r:id="rId75"/>
    <p:sldId id="296" r:id="rId76"/>
    <p:sldId id="532" r:id="rId77"/>
    <p:sldId id="297" r:id="rId78"/>
    <p:sldId id="320" r:id="rId79"/>
    <p:sldId id="534" r:id="rId80"/>
    <p:sldId id="322" r:id="rId81"/>
    <p:sldId id="540" r:id="rId82"/>
    <p:sldId id="542" r:id="rId83"/>
    <p:sldId id="535" r:id="rId84"/>
    <p:sldId id="539" r:id="rId85"/>
    <p:sldId id="537" r:id="rId86"/>
    <p:sldId id="538" r:id="rId87"/>
    <p:sldId id="541" r:id="rId88"/>
    <p:sldId id="550" r:id="rId89"/>
    <p:sldId id="527" r:id="rId90"/>
    <p:sldId id="519" r:id="rId91"/>
    <p:sldId id="528" r:id="rId92"/>
    <p:sldId id="524" r:id="rId93"/>
    <p:sldId id="520" r:id="rId94"/>
    <p:sldId id="545" r:id="rId95"/>
    <p:sldId id="536" r:id="rId96"/>
    <p:sldId id="546" r:id="rId97"/>
    <p:sldId id="544" r:id="rId98"/>
    <p:sldId id="282" r:id="rId99"/>
    <p:sldId id="302" r:id="rId100"/>
    <p:sldId id="303" r:id="rId101"/>
    <p:sldId id="307" r:id="rId102"/>
    <p:sldId id="547" r:id="rId103"/>
    <p:sldId id="309" r:id="rId104"/>
    <p:sldId id="310" r:id="rId105"/>
    <p:sldId id="311" r:id="rId106"/>
    <p:sldId id="312" r:id="rId107"/>
    <p:sldId id="326" r:id="rId108"/>
    <p:sldId id="325" r:id="rId109"/>
    <p:sldId id="324" r:id="rId110"/>
    <p:sldId id="327" r:id="rId111"/>
    <p:sldId id="328" r:id="rId112"/>
    <p:sldId id="548" r:id="rId113"/>
    <p:sldId id="549" r:id="rId114"/>
    <p:sldId id="551" r:id="rId115"/>
    <p:sldId id="553" r:id="rId116"/>
    <p:sldId id="555" r:id="rId117"/>
    <p:sldId id="552" r:id="rId118"/>
    <p:sldId id="554" r:id="rId119"/>
    <p:sldId id="557" r:id="rId120"/>
    <p:sldId id="518" r:id="rId121"/>
    <p:sldId id="517" r:id="rId122"/>
    <p:sldId id="523" r:id="rId123"/>
    <p:sldId id="562" r:id="rId124"/>
    <p:sldId id="559" r:id="rId125"/>
    <p:sldId id="560" r:id="rId126"/>
    <p:sldId id="561" r:id="rId127"/>
    <p:sldId id="563" r:id="rId128"/>
    <p:sldId id="509" r:id="rId129"/>
    <p:sldId id="564" r:id="rId130"/>
    <p:sldId id="565" r:id="rId131"/>
    <p:sldId id="510" r:id="rId132"/>
    <p:sldId id="511" r:id="rId133"/>
    <p:sldId id="513" r:id="rId134"/>
    <p:sldId id="512" r:id="rId135"/>
    <p:sldId id="514" r:id="rId136"/>
    <p:sldId id="515" r:id="rId137"/>
    <p:sldId id="516" r:id="rId138"/>
    <p:sldId id="522" r:id="rId139"/>
    <p:sldId id="342" r:id="rId140"/>
    <p:sldId id="329" r:id="rId141"/>
    <p:sldId id="504" r:id="rId142"/>
    <p:sldId id="503" r:id="rId143"/>
    <p:sldId id="526" r:id="rId144"/>
    <p:sldId id="525" r:id="rId145"/>
    <p:sldId id="530" r:id="rId146"/>
    <p:sldId id="531" r:id="rId147"/>
    <p:sldId id="348" r:id="rId148"/>
    <p:sldId id="343" r:id="rId149"/>
    <p:sldId id="567" r:id="rId150"/>
    <p:sldId id="484" r:id="rId151"/>
    <p:sldId id="486" r:id="rId152"/>
    <p:sldId id="487" r:id="rId153"/>
    <p:sldId id="543" r:id="rId15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1"/>
    <p:restoredTop sz="96281"/>
  </p:normalViewPr>
  <p:slideViewPr>
    <p:cSldViewPr>
      <p:cViewPr varScale="1">
        <p:scale>
          <a:sx n="113" d="100"/>
          <a:sy n="113" d="100"/>
        </p:scale>
        <p:origin x="216" y="40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09/09/22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09/09/22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medium.com/tensorflow/introducing-tensorflow-federated-a4147aa20041"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hyperlink" Target="https://www.forbes.com/sites/forbestechcouncil/2019/04/03/why-machine-learning-models-crash-and-burn-in-production/" TargetMode="Externa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hyperlink" Target="https://neptune.ai/blog/ml-model-registry" TargetMode="Externa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hyperlink" Target="https://neptune.ai/blog/mlops"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hyperlink" Target="https://github.com/schematics/schematics" TargetMode="External"/><Relationship Id="rId3" Type="http://schemas.openxmlformats.org/officeDocument/2006/relationships/hyperlink" Target="https://lakefs.io/" TargetMode="External"/><Relationship Id="rId7" Type="http://schemas.openxmlformats.org/officeDocument/2006/relationships/hyperlink" Target="https://github.com/pyeve/cerberus" TargetMode="External"/><Relationship Id="rId2" Type="http://schemas.openxmlformats.org/officeDocument/2006/relationships/hyperlink" Target="https://dvc.org/" TargetMode="External"/><Relationship Id="rId1" Type="http://schemas.openxmlformats.org/officeDocument/2006/relationships/slideLayout" Target="../slideLayouts/slideLayout4.xml"/><Relationship Id="rId6" Type="http://schemas.openxmlformats.org/officeDocument/2006/relationships/hyperlink" Target="https://github.com/Pylons/colander" TargetMode="External"/><Relationship Id="rId5" Type="http://schemas.openxmlformats.org/officeDocument/2006/relationships/hyperlink" Target="https://qri.io/" TargetMode="External"/><Relationship Id="rId10" Type="http://schemas.openxmlformats.org/officeDocument/2006/relationships/hyperlink" Target="https://labelstud.io/" TargetMode="External"/><Relationship Id="rId4" Type="http://schemas.openxmlformats.org/officeDocument/2006/relationships/hyperlink" Target="https://github.com/dolthub/dolt" TargetMode="External"/><Relationship Id="rId9" Type="http://schemas.openxmlformats.org/officeDocument/2006/relationships/hyperlink" Target="https://github.com/midas-research/audino" TargetMode="External"/></Relationships>
</file>

<file path=ppt/slides/_rels/slide151.xml.rels><?xml version="1.0" encoding="UTF-8" standalone="yes"?>
<Relationships xmlns="http://schemas.openxmlformats.org/package/2006/relationships"><Relationship Id="rId8" Type="http://schemas.openxmlformats.org/officeDocument/2006/relationships/hyperlink" Target="https://github.com/feast-dev/feast" TargetMode="External"/><Relationship Id="rId3" Type="http://schemas.openxmlformats.org/officeDocument/2006/relationships/hyperlink" Target="https://github.com/alteryx/featuretools" TargetMode="External"/><Relationship Id="rId7" Type="http://schemas.openxmlformats.org/officeDocument/2006/relationships/hyperlink" Target="https://github.com/tensorflow/tensorboard" TargetMode="External"/><Relationship Id="rId2" Type="http://schemas.openxmlformats.org/officeDocument/2006/relationships/hyperlink" Target="https://github.com/cod3licious/autofeat" TargetMode="External"/><Relationship Id="rId1" Type="http://schemas.openxmlformats.org/officeDocument/2006/relationships/slideLayout" Target="../slideLayouts/slideLayout4.xml"/><Relationship Id="rId6" Type="http://schemas.openxmlformats.org/officeDocument/2006/relationships/hyperlink" Target="https://github.com/VertaAI/modeldb" TargetMode="External"/><Relationship Id="rId5" Type="http://schemas.openxmlformats.org/officeDocument/2006/relationships/hyperlink" Target="https://github.com/guildai/guildai" TargetMode="External"/><Relationship Id="rId4" Type="http://schemas.openxmlformats.org/officeDocument/2006/relationships/hyperlink" Target="https://github.com/blue-yonder/tsfresh" TargetMode="External"/><Relationship Id="rId9" Type="http://schemas.openxmlformats.org/officeDocument/2006/relationships/hyperlink" Target="https://www.tecton.ai/"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github.com/SeldonIO/seldon-core" TargetMode="External"/><Relationship Id="rId2" Type="http://schemas.openxmlformats.org/officeDocument/2006/relationships/hyperlink" Target="https://github.com/bentoml/BentoML" TargetMode="External"/><Relationship Id="rId1" Type="http://schemas.openxmlformats.org/officeDocument/2006/relationships/slideLayout" Target="../slideLayouts/slideLayout4.xml"/><Relationship Id="rId6" Type="http://schemas.openxmlformats.org/officeDocument/2006/relationships/hyperlink" Target="https://github.com/grafana/grafana" TargetMode="External"/><Relationship Id="rId5" Type="http://schemas.openxmlformats.org/officeDocument/2006/relationships/hyperlink" Target="https://github.com/prometheus/prometheus" TargetMode="External"/><Relationship Id="rId4" Type="http://schemas.openxmlformats.org/officeDocument/2006/relationships/hyperlink" Target="https://github.com/evidentlyai/evidently"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s://airflow.apache.org/" TargetMode="External"/><Relationship Id="rId2" Type="http://schemas.openxmlformats.org/officeDocument/2006/relationships/hyperlink" Target="https://zenml.io/home" TargetMode="External"/><Relationship Id="rId1" Type="http://schemas.openxmlformats.org/officeDocument/2006/relationships/slideLayout" Target="../slideLayouts/slideLayout4.xml"/><Relationship Id="rId4" Type="http://schemas.openxmlformats.org/officeDocument/2006/relationships/hyperlink" Target="https://mlflow.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ckluis.com/the-marginal-cost-of-software-approaches-zero-7fda166f219f"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s://learning.oreilly.com/library/view/principles-of-data/9781491938911/"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amazon.com/exec/obidos/ASIN/1439830037/acmorg-20" TargetMode="Externa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kedro-org/kedro-viz"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hyperlink" Target="https://en.wikipedia.org/wiki/Concept_drift" TargetMode="Externa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MLOps</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10</a:t>
            </a:fld>
            <a:endParaRPr lang="it-IT" dirty="0"/>
          </a:p>
        </p:txBody>
      </p:sp>
      <p:pic>
        <p:nvPicPr>
          <p:cNvPr id="8" name="Content Placeholder 7" descr="Diagram&#10;&#10;Description automatically generated">
            <a:extLst>
              <a:ext uri="{FF2B5EF4-FFF2-40B4-BE49-F238E27FC236}">
                <a16:creationId xmlns:a16="http://schemas.microsoft.com/office/drawing/2014/main" id="{4E7FF857-EDFE-6A33-32B8-5415680434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59755"/>
            <a:ext cx="10972800" cy="4067503"/>
          </a:xfrm>
        </p:spPr>
      </p:pic>
    </p:spTree>
    <p:extLst>
      <p:ext uri="{BB962C8B-B14F-4D97-AF65-F5344CB8AC3E}">
        <p14:creationId xmlns:p14="http://schemas.microsoft.com/office/powerpoint/2010/main" val="33664979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sz="half" idx="1"/>
          </p:nvPr>
        </p:nvSpPr>
        <p:spPr/>
        <p:txBody>
          <a:bodyPr>
            <a:normAutofit fontScale="85000" lnSpcReduction="20000"/>
          </a:bodyPr>
          <a:lstStyle/>
          <a:p>
            <a:r>
              <a:rPr lang="en-GB" dirty="0"/>
              <a:t>Model Training:</a:t>
            </a:r>
          </a:p>
          <a:p>
            <a:pPr lvl="1"/>
            <a:r>
              <a:rPr lang="en-GB" dirty="0">
                <a:solidFill>
                  <a:schemeClr val="accent6">
                    <a:lumMod val="75000"/>
                  </a:schemeClr>
                </a:solidFill>
              </a:rPr>
              <a:t>Offline learning (aka batch or static learning)</a:t>
            </a:r>
            <a:r>
              <a:rPr lang="en-GB" dirty="0"/>
              <a:t>: The model is trained on a set of already collected data. After deploying to the production environment, the ML model remains constant until it re-trained because the model will see a lot of real-live data and becomes stale. This phenomenon is called ‘model decay’ and should be carefully monitored.</a:t>
            </a:r>
          </a:p>
          <a:p>
            <a:pPr lvl="1"/>
            <a:r>
              <a:rPr lang="en-GB" dirty="0">
                <a:solidFill>
                  <a:schemeClr val="accent6">
                    <a:lumMod val="75000"/>
                  </a:schemeClr>
                </a:solidFill>
              </a:rPr>
              <a:t>Online learning (aka dynamic learning): </a:t>
            </a:r>
            <a:r>
              <a:rPr lang="en-GB" dirty="0"/>
              <a:t>The model is regularly being re-trained as new data arrives, e.g. as data streams. This is usually the case for ML systems that use time-series data, such as sensor, or stock trading data to accommodate the temporal effects in the ML model.</a:t>
            </a:r>
          </a:p>
        </p:txBody>
      </p:sp>
      <p:sp>
        <p:nvSpPr>
          <p:cNvPr id="5" name="Content Placeholder 4">
            <a:extLst>
              <a:ext uri="{FF2B5EF4-FFF2-40B4-BE49-F238E27FC236}">
                <a16:creationId xmlns:a16="http://schemas.microsoft.com/office/drawing/2014/main" id="{776338A3-C721-F2F6-1838-677A4EB32C87}"/>
              </a:ext>
            </a:extLst>
          </p:cNvPr>
          <p:cNvSpPr>
            <a:spLocks noGrp="1"/>
          </p:cNvSpPr>
          <p:nvPr>
            <p:ph sz="half" idx="2"/>
          </p:nvPr>
        </p:nvSpPr>
        <p:spPr/>
        <p:txBody>
          <a:bodyPr>
            <a:normAutofit fontScale="85000" lnSpcReduction="20000"/>
          </a:bodyPr>
          <a:lstStyle/>
          <a:p>
            <a:r>
              <a:rPr lang="en-GB" dirty="0"/>
              <a:t>Model Prediction:</a:t>
            </a:r>
          </a:p>
          <a:p>
            <a:pPr lvl="1"/>
            <a:r>
              <a:rPr lang="en-GB" dirty="0">
                <a:solidFill>
                  <a:schemeClr val="accent6">
                    <a:lumMod val="75000"/>
                  </a:schemeClr>
                </a:solidFill>
              </a:rPr>
              <a:t>Batch predictions: </a:t>
            </a:r>
            <a:r>
              <a:rPr lang="en-GB" dirty="0"/>
              <a:t>The deployed ML model makes a set of predictions based on historical input data. This is often sufficient for data that is not time-dependent, or when it is not critical to obtain real-time predictions as output.</a:t>
            </a:r>
          </a:p>
          <a:p>
            <a:pPr lvl="1"/>
            <a:r>
              <a:rPr lang="en-GB" dirty="0">
                <a:solidFill>
                  <a:schemeClr val="accent6">
                    <a:lumMod val="75000"/>
                  </a:schemeClr>
                </a:solidFill>
              </a:rPr>
              <a:t>Real-time predictions </a:t>
            </a:r>
            <a:r>
              <a:rPr lang="en-GB" dirty="0"/>
              <a:t>(aka on-demand predictions): Predictions are generated in real-time using the input data that is available at the time of the request.</a:t>
            </a:r>
          </a:p>
          <a:p>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34119932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a:xfrm>
            <a:off x="609600" y="274638"/>
            <a:ext cx="10972800" cy="1143000"/>
          </a:xfrm>
        </p:spPr>
        <p:txBody>
          <a:bodyPr anchor="ctr">
            <a:normAutofit/>
          </a:bodyPr>
          <a:lstStyle/>
          <a:p>
            <a:r>
              <a:rPr lang="en-GB" dirty="0"/>
              <a:t>Model Serving Patterns - Forecast</a:t>
            </a:r>
          </a:p>
        </p:txBody>
      </p:sp>
      <p:sp>
        <p:nvSpPr>
          <p:cNvPr id="5" name="Content Placeholder 4">
            <a:extLst>
              <a:ext uri="{FF2B5EF4-FFF2-40B4-BE49-F238E27FC236}">
                <a16:creationId xmlns:a16="http://schemas.microsoft.com/office/drawing/2014/main" id="{E59FBB92-222C-4F0E-D472-C87E37132067}"/>
              </a:ext>
            </a:extLst>
          </p:cNvPr>
          <p:cNvSpPr>
            <a:spLocks noGrp="1"/>
          </p:cNvSpPr>
          <p:nvPr>
            <p:ph sz="half" idx="1"/>
          </p:nvPr>
        </p:nvSpPr>
        <p:spPr>
          <a:xfrm>
            <a:off x="609600" y="1600201"/>
            <a:ext cx="5384800" cy="4525963"/>
          </a:xfrm>
        </p:spPr>
        <p:txBody>
          <a:bodyPr>
            <a:normAutofit/>
          </a:bodyPr>
          <a:lstStyle/>
          <a:p>
            <a:pPr>
              <a:lnSpc>
                <a:spcPct val="90000"/>
              </a:lnSpc>
            </a:pPr>
            <a:r>
              <a:rPr lang="en-GB" sz="2000" dirty="0"/>
              <a:t>This type of machine learning workflow is widely spread in academic research or data science education (e.g., Kaggle or </a:t>
            </a:r>
            <a:r>
              <a:rPr lang="en-GB" sz="2000" dirty="0" err="1"/>
              <a:t>DataCamp</a:t>
            </a:r>
            <a:r>
              <a:rPr lang="en-GB" sz="2000" dirty="0"/>
              <a:t>). This form is used to experiment with ML algorithms and data as it is the easiest way to create a machine learning system. </a:t>
            </a:r>
          </a:p>
          <a:p>
            <a:pPr>
              <a:lnSpc>
                <a:spcPct val="90000"/>
              </a:lnSpc>
            </a:pPr>
            <a:r>
              <a:rPr lang="en-GB" sz="2000" dirty="0"/>
              <a:t>Usually, we take an available dataset, train the ML model, then run this model on another (mostly historical) data, and the ML model makes predictions. This way, we output a forecast. This ML workflow is </a:t>
            </a:r>
            <a:r>
              <a:rPr lang="en-GB" sz="2000" dirty="0">
                <a:solidFill>
                  <a:schemeClr val="accent6">
                    <a:lumMod val="75000"/>
                  </a:schemeClr>
                </a:solidFill>
              </a:rPr>
              <a:t>not very useful and, therefore, not common in an industry setting for production systems </a:t>
            </a:r>
            <a:r>
              <a:rPr lang="en-GB" sz="2000" dirty="0"/>
              <a:t>(e.g. mobile applications).</a:t>
            </a:r>
            <a:endParaRPr lang="en-IT" sz="2000" dirty="0"/>
          </a:p>
        </p:txBody>
      </p:sp>
      <p:pic>
        <p:nvPicPr>
          <p:cNvPr id="6" name="Content Placeholder 5" descr="Diagram&#10;&#10;Description automatically generated">
            <a:extLst>
              <a:ext uri="{FF2B5EF4-FFF2-40B4-BE49-F238E27FC236}">
                <a16:creationId xmlns:a16="http://schemas.microsoft.com/office/drawing/2014/main" id="{B771F778-228D-418D-C442-796A0B5C67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44416"/>
            <a:ext cx="5384800" cy="3837531"/>
          </a:xfrm>
          <a:prstGeom prst="rect">
            <a:avLst/>
          </a:prstGeom>
          <a:noFill/>
        </p:spPr>
      </p:pic>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101</a:t>
            </a:fld>
            <a:endParaRPr lang="it-IT"/>
          </a:p>
        </p:txBody>
      </p:sp>
    </p:spTree>
    <p:extLst>
      <p:ext uri="{BB962C8B-B14F-4D97-AF65-F5344CB8AC3E}">
        <p14:creationId xmlns:p14="http://schemas.microsoft.com/office/powerpoint/2010/main" val="14873392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a:xfrm>
            <a:off x="609600" y="274638"/>
            <a:ext cx="10972800" cy="1143000"/>
          </a:xfrm>
        </p:spPr>
        <p:txBody>
          <a:bodyPr anchor="ctr">
            <a:normAutofit/>
          </a:bodyPr>
          <a:lstStyle/>
          <a:p>
            <a:r>
              <a:rPr lang="en-GB" dirty="0"/>
              <a:t>Model Serving Patterns - Webservice</a:t>
            </a:r>
          </a:p>
        </p:txBody>
      </p:sp>
      <p:sp>
        <p:nvSpPr>
          <p:cNvPr id="5" name="Content Placeholder 4">
            <a:extLst>
              <a:ext uri="{FF2B5EF4-FFF2-40B4-BE49-F238E27FC236}">
                <a16:creationId xmlns:a16="http://schemas.microsoft.com/office/drawing/2014/main" id="{E59FBB92-222C-4F0E-D472-C87E37132067}"/>
              </a:ext>
            </a:extLst>
          </p:cNvPr>
          <p:cNvSpPr>
            <a:spLocks noGrp="1"/>
          </p:cNvSpPr>
          <p:nvPr>
            <p:ph sz="half" idx="1"/>
          </p:nvPr>
        </p:nvSpPr>
        <p:spPr>
          <a:xfrm>
            <a:off x="609600" y="1600201"/>
            <a:ext cx="5384800" cy="4525963"/>
          </a:xfrm>
        </p:spPr>
        <p:txBody>
          <a:bodyPr>
            <a:normAutofit fontScale="92500" lnSpcReduction="20000"/>
          </a:bodyPr>
          <a:lstStyle/>
          <a:p>
            <a:r>
              <a:rPr lang="en-GB" sz="2400" dirty="0">
                <a:solidFill>
                  <a:schemeClr val="accent6">
                    <a:lumMod val="75000"/>
                  </a:schemeClr>
                </a:solidFill>
              </a:rPr>
              <a:t>The most commonly described deployment architecture for ML models is a web service (microservice). </a:t>
            </a:r>
            <a:r>
              <a:rPr lang="en-GB" sz="2400" dirty="0"/>
              <a:t>The web service takes input data and outputs a prediction for the input data points. The model is trained offline on historical data, but it uses real-live data to make predictions. </a:t>
            </a:r>
          </a:p>
          <a:p>
            <a:r>
              <a:rPr lang="en-GB" sz="2400" dirty="0">
                <a:solidFill>
                  <a:schemeClr val="accent6">
                    <a:lumMod val="75000"/>
                  </a:schemeClr>
                </a:solidFill>
              </a:rPr>
              <a:t>The difference from a forecast (batch predictions) is that the ML model runs near real-time and handles a single record at a time instead of processing all the data at once. </a:t>
            </a:r>
            <a:r>
              <a:rPr lang="en-GB" sz="2400" dirty="0"/>
              <a:t>The web service uses real-time data to make predictions, but the model remains constant until it is re-trained and re-deployed into the production system.</a:t>
            </a:r>
          </a:p>
        </p:txBody>
      </p:sp>
      <p:pic>
        <p:nvPicPr>
          <p:cNvPr id="6" name="Content Placeholder 5" descr="Diagram&#10;&#10;Description automatically generated">
            <a:extLst>
              <a:ext uri="{FF2B5EF4-FFF2-40B4-BE49-F238E27FC236}">
                <a16:creationId xmlns:a16="http://schemas.microsoft.com/office/drawing/2014/main" id="{B771F778-228D-418D-C442-796A0B5C67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44416"/>
            <a:ext cx="5384800" cy="3837531"/>
          </a:xfrm>
          <a:prstGeom prst="rect">
            <a:avLst/>
          </a:prstGeom>
          <a:noFill/>
        </p:spPr>
      </p:pic>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102</a:t>
            </a:fld>
            <a:endParaRPr lang="it-IT"/>
          </a:p>
        </p:txBody>
      </p:sp>
    </p:spTree>
    <p:extLst>
      <p:ext uri="{BB962C8B-B14F-4D97-AF65-F5344CB8AC3E}">
        <p14:creationId xmlns:p14="http://schemas.microsoft.com/office/powerpoint/2010/main" val="23262194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Webservice</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pic>
        <p:nvPicPr>
          <p:cNvPr id="6" name="Content Placeholder 5" descr="Graphical user interface, diagram&#10;&#10;Description automatically generated">
            <a:extLst>
              <a:ext uri="{FF2B5EF4-FFF2-40B4-BE49-F238E27FC236}">
                <a16:creationId xmlns:a16="http://schemas.microsoft.com/office/drawing/2014/main" id="{37E16340-D5A8-C82E-76B7-BC2E0D9A56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1860" y="1680794"/>
            <a:ext cx="7204540" cy="5047032"/>
          </a:xfrm>
        </p:spPr>
      </p:pic>
    </p:spTree>
    <p:extLst>
      <p:ext uri="{BB962C8B-B14F-4D97-AF65-F5344CB8AC3E}">
        <p14:creationId xmlns:p14="http://schemas.microsoft.com/office/powerpoint/2010/main" val="3660029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Online learning</a:t>
            </a:r>
          </a:p>
        </p:txBody>
      </p:sp>
      <p:sp>
        <p:nvSpPr>
          <p:cNvPr id="5" name="Content Placeholder 4">
            <a:extLst>
              <a:ext uri="{FF2B5EF4-FFF2-40B4-BE49-F238E27FC236}">
                <a16:creationId xmlns:a16="http://schemas.microsoft.com/office/drawing/2014/main" id="{A4003295-A1A5-5101-709A-7C078CD62CC8}"/>
              </a:ext>
            </a:extLst>
          </p:cNvPr>
          <p:cNvSpPr>
            <a:spLocks noGrp="1"/>
          </p:cNvSpPr>
          <p:nvPr>
            <p:ph sz="half" idx="1"/>
          </p:nvPr>
        </p:nvSpPr>
        <p:spPr/>
        <p:txBody>
          <a:bodyPr>
            <a:noAutofit/>
          </a:bodyPr>
          <a:lstStyle/>
          <a:p>
            <a:r>
              <a:rPr lang="en-GB" sz="1400" dirty="0">
                <a:solidFill>
                  <a:schemeClr val="accent6">
                    <a:lumMod val="75000"/>
                  </a:schemeClr>
                </a:solidFill>
              </a:rPr>
              <a:t>The most dynamic way to embed machine learning into a production system is to implement online learning, which is also known as real-time streaming analytics. </a:t>
            </a:r>
          </a:p>
          <a:p>
            <a:r>
              <a:rPr lang="en-GB" sz="1400" dirty="0"/>
              <a:t>In this type of ML workflow, the ML learning algorithm is continuously receiving a data stream, either as single data points or in small groups called mini-batches. The system learns about new data on the fly as it arrives, so the ML model is incrementally being re-trained with new data. </a:t>
            </a:r>
            <a:r>
              <a:rPr lang="en-GB" sz="1400" dirty="0">
                <a:solidFill>
                  <a:schemeClr val="accent6">
                    <a:lumMod val="75000"/>
                  </a:schemeClr>
                </a:solidFill>
              </a:rPr>
              <a:t>This continually re-trained model is instantly available as a web service.</a:t>
            </a:r>
          </a:p>
          <a:p>
            <a:r>
              <a:rPr lang="en-GB" sz="1400" dirty="0"/>
              <a:t>Technically, this type of ML system works well with the lambda architecture in big data systems. Usually, the input data is a stream of events, and the ML model takes the data as it enters the system, provides predictions and re-learns on these new data. </a:t>
            </a:r>
            <a:r>
              <a:rPr lang="en-GB" sz="1400" dirty="0">
                <a:solidFill>
                  <a:schemeClr val="accent6">
                    <a:lumMod val="75000"/>
                  </a:schemeClr>
                </a:solidFill>
              </a:rPr>
              <a:t>The model would typically run as a service on a Kubernetes cluster or similar.</a:t>
            </a:r>
          </a:p>
          <a:p>
            <a:r>
              <a:rPr lang="en-GB" sz="1400" dirty="0">
                <a:solidFill>
                  <a:schemeClr val="accent6">
                    <a:lumMod val="75000"/>
                  </a:schemeClr>
                </a:solidFill>
              </a:rPr>
              <a:t>A big difficulty with the online learning system in production is that if bad data is entering the system, the ML model, as well as the whole system performance, will increasingly decline.</a:t>
            </a:r>
          </a:p>
          <a:p>
            <a:endParaRPr lang="en-IT" sz="1400"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pic>
        <p:nvPicPr>
          <p:cNvPr id="6" name="Content Placeholder 5" descr="Diagram&#10;&#10;Description automatically generated">
            <a:extLst>
              <a:ext uri="{FF2B5EF4-FFF2-40B4-BE49-F238E27FC236}">
                <a16:creationId xmlns:a16="http://schemas.microsoft.com/office/drawing/2014/main" id="{882BBF15-A397-6268-217A-B79366041A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44416"/>
            <a:ext cx="5384800" cy="3837531"/>
          </a:xfrm>
          <a:prstGeom prst="rect">
            <a:avLst/>
          </a:prstGeom>
          <a:noFill/>
        </p:spPr>
      </p:pic>
    </p:spTree>
    <p:extLst>
      <p:ext uri="{BB962C8B-B14F-4D97-AF65-F5344CB8AC3E}">
        <p14:creationId xmlns:p14="http://schemas.microsoft.com/office/powerpoint/2010/main" val="40696157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Online learning</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pic>
        <p:nvPicPr>
          <p:cNvPr id="6" name="Content Placeholder 5" descr="A picture containing diagram&#10;&#10;Description automatically generated">
            <a:extLst>
              <a:ext uri="{FF2B5EF4-FFF2-40B4-BE49-F238E27FC236}">
                <a16:creationId xmlns:a16="http://schemas.microsoft.com/office/drawing/2014/main" id="{D75B453E-AEC5-AA15-E4E9-52B301BD7C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64" y="1858660"/>
            <a:ext cx="8894606" cy="4525963"/>
          </a:xfrm>
        </p:spPr>
      </p:pic>
    </p:spTree>
    <p:extLst>
      <p:ext uri="{BB962C8B-B14F-4D97-AF65-F5344CB8AC3E}">
        <p14:creationId xmlns:p14="http://schemas.microsoft.com/office/powerpoint/2010/main" val="6823484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a:t>
            </a:r>
            <a:r>
              <a:rPr lang="en-GB" dirty="0" err="1"/>
              <a:t>AutoML</a:t>
            </a:r>
            <a:endParaRPr lang="en-GB"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sz="half" idx="1"/>
          </p:nvPr>
        </p:nvSpPr>
        <p:spPr/>
        <p:txBody>
          <a:bodyPr>
            <a:normAutofit fontScale="62500" lnSpcReduction="20000"/>
          </a:bodyPr>
          <a:lstStyle/>
          <a:p>
            <a:r>
              <a:rPr lang="en-GB" dirty="0"/>
              <a:t>An even more sophisticated version of online learning is automated machine learning or </a:t>
            </a:r>
            <a:r>
              <a:rPr lang="en-GB" dirty="0" err="1"/>
              <a:t>AutoML</a:t>
            </a:r>
            <a:r>
              <a:rPr lang="en-GB" dirty="0"/>
              <a:t>.</a:t>
            </a:r>
          </a:p>
          <a:p>
            <a:r>
              <a:rPr lang="en-GB" dirty="0" err="1">
                <a:solidFill>
                  <a:schemeClr val="accent6">
                    <a:lumMod val="75000"/>
                  </a:schemeClr>
                </a:solidFill>
              </a:rPr>
              <a:t>AutoML</a:t>
            </a:r>
            <a:r>
              <a:rPr lang="en-GB" dirty="0">
                <a:solidFill>
                  <a:schemeClr val="accent6">
                    <a:lumMod val="75000"/>
                  </a:schemeClr>
                </a:solidFill>
              </a:rPr>
              <a:t> is getting a lot of attention and is considered the next advance for enterprise ML. </a:t>
            </a:r>
            <a:r>
              <a:rPr lang="en-GB" dirty="0" err="1"/>
              <a:t>AutoML</a:t>
            </a:r>
            <a:r>
              <a:rPr lang="en-GB" dirty="0"/>
              <a:t> promises training ML models with minimal effort and without machine learning expertise. The user needs to provide data, and the </a:t>
            </a:r>
            <a:r>
              <a:rPr lang="en-GB" dirty="0" err="1"/>
              <a:t>AutoML</a:t>
            </a:r>
            <a:r>
              <a:rPr lang="en-GB" dirty="0"/>
              <a:t> system automatically selects an ML algorithm, such as neural network architecture, and configures the selected algorithm.</a:t>
            </a:r>
          </a:p>
          <a:p>
            <a:r>
              <a:rPr lang="en-GB" dirty="0">
                <a:solidFill>
                  <a:schemeClr val="accent6">
                    <a:lumMod val="75000"/>
                  </a:schemeClr>
                </a:solidFill>
              </a:rPr>
              <a:t>Instead of updating the model, we execute an entire ML model training pipeline in production that results in new models on the fly. </a:t>
            </a:r>
            <a:r>
              <a:rPr lang="en-GB" dirty="0"/>
              <a:t>For now, this is a very experimental way to implement ML workflows. </a:t>
            </a:r>
            <a:r>
              <a:rPr lang="en-GB" dirty="0" err="1"/>
              <a:t>AutoML</a:t>
            </a:r>
            <a:r>
              <a:rPr lang="en-GB" dirty="0"/>
              <a:t> is usually provided by big cloud providers, such as Google or MS Azure. However, models build with </a:t>
            </a:r>
            <a:r>
              <a:rPr lang="en-GB" dirty="0" err="1"/>
              <a:t>AutoML</a:t>
            </a:r>
            <a:r>
              <a:rPr lang="en-GB" dirty="0"/>
              <a:t> need to reach the level of accuracy required for real-world success.</a:t>
            </a:r>
          </a:p>
          <a:p>
            <a:endParaRPr lang="en-GB" dirty="0"/>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pic>
        <p:nvPicPr>
          <p:cNvPr id="6" name="Content Placeholder 5" descr="Diagram&#10;&#10;Description automatically generated">
            <a:extLst>
              <a:ext uri="{FF2B5EF4-FFF2-40B4-BE49-F238E27FC236}">
                <a16:creationId xmlns:a16="http://schemas.microsoft.com/office/drawing/2014/main" id="{91E70D3D-2FD2-C739-E3B3-767BA52254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44416"/>
            <a:ext cx="5384800" cy="3837531"/>
          </a:xfrm>
          <a:prstGeom prst="rect">
            <a:avLst/>
          </a:prstGeom>
          <a:noFill/>
        </p:spPr>
      </p:pic>
    </p:spTree>
    <p:extLst>
      <p:ext uri="{BB962C8B-B14F-4D97-AF65-F5344CB8AC3E}">
        <p14:creationId xmlns:p14="http://schemas.microsoft.com/office/powerpoint/2010/main" val="209462872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Integration</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
        <p:nvSpPr>
          <p:cNvPr id="12" name="Content Placeholder 11">
            <a:extLst>
              <a:ext uri="{FF2B5EF4-FFF2-40B4-BE49-F238E27FC236}">
                <a16:creationId xmlns:a16="http://schemas.microsoft.com/office/drawing/2014/main" id="{2BC86C37-98A1-1E22-A1E8-55F7F10D9F03}"/>
              </a:ext>
            </a:extLst>
          </p:cNvPr>
          <p:cNvSpPr>
            <a:spLocks noGrp="1"/>
          </p:cNvSpPr>
          <p:nvPr>
            <p:ph sz="half" idx="1"/>
          </p:nvPr>
        </p:nvSpPr>
        <p:spPr/>
        <p:txBody>
          <a:bodyPr>
            <a:normAutofit/>
          </a:bodyPr>
          <a:lstStyle/>
          <a:p>
            <a:r>
              <a:rPr lang="en-GB" sz="2400" dirty="0">
                <a:solidFill>
                  <a:schemeClr val="accent6">
                    <a:lumMod val="75000"/>
                  </a:schemeClr>
                </a:solidFill>
              </a:rPr>
              <a:t>With the Precompute serving pattern, we use an already trained ML model and precompute the predictions for the incoming batch of data. </a:t>
            </a:r>
            <a:r>
              <a:rPr lang="en-GB" sz="2400" dirty="0"/>
              <a:t>The resulting predictions are persisted in the database. Therefore, for any input request, we query the database to get the prediction result.</a:t>
            </a:r>
          </a:p>
          <a:p>
            <a:r>
              <a:rPr lang="en-GB" sz="2400" dirty="0"/>
              <a:t>This type of ML model serving is tightly related to the Forecast ML workflow. </a:t>
            </a:r>
          </a:p>
          <a:p>
            <a:endParaRPr lang="en-IT" sz="2400" dirty="0"/>
          </a:p>
        </p:txBody>
      </p:sp>
      <p:pic>
        <p:nvPicPr>
          <p:cNvPr id="13" name="Content Placeholder 6" descr="Diagram&#10;&#10;Description automatically generated">
            <a:extLst>
              <a:ext uri="{FF2B5EF4-FFF2-40B4-BE49-F238E27FC236}">
                <a16:creationId xmlns:a16="http://schemas.microsoft.com/office/drawing/2014/main" id="{D3845A53-F47D-50C5-BFA2-7345853DCE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737887"/>
            <a:ext cx="5384800" cy="2250589"/>
          </a:xfrm>
        </p:spPr>
      </p:pic>
    </p:spTree>
    <p:extLst>
      <p:ext uri="{BB962C8B-B14F-4D97-AF65-F5344CB8AC3E}">
        <p14:creationId xmlns:p14="http://schemas.microsoft.com/office/powerpoint/2010/main" val="8636658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Integration</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sp>
        <p:nvSpPr>
          <p:cNvPr id="11" name="Content Placeholder 10">
            <a:extLst>
              <a:ext uri="{FF2B5EF4-FFF2-40B4-BE49-F238E27FC236}">
                <a16:creationId xmlns:a16="http://schemas.microsoft.com/office/drawing/2014/main" id="{926EDDED-F1FC-55BE-664B-F61ED5FECC87}"/>
              </a:ext>
            </a:extLst>
          </p:cNvPr>
          <p:cNvSpPr>
            <a:spLocks noGrp="1"/>
          </p:cNvSpPr>
          <p:nvPr>
            <p:ph sz="half" idx="1"/>
          </p:nvPr>
        </p:nvSpPr>
        <p:spPr/>
        <p:txBody>
          <a:bodyPr>
            <a:normAutofit fontScale="85000" lnSpcReduction="20000"/>
          </a:bodyPr>
          <a:lstStyle/>
          <a:p>
            <a:r>
              <a:rPr lang="en-GB" dirty="0"/>
              <a:t>A packaged ML model is considered as a dependency within the software application (OOP approach). </a:t>
            </a:r>
          </a:p>
          <a:p>
            <a:r>
              <a:rPr lang="en-GB" dirty="0"/>
              <a:t>For example, </a:t>
            </a:r>
            <a:r>
              <a:rPr lang="en-GB" dirty="0">
                <a:solidFill>
                  <a:schemeClr val="accent6">
                    <a:lumMod val="75000"/>
                  </a:schemeClr>
                </a:solidFill>
              </a:rPr>
              <a:t>the application consumes the ML model like a conventional </a:t>
            </a:r>
            <a:r>
              <a:rPr lang="en-GB" i="1" dirty="0">
                <a:solidFill>
                  <a:schemeClr val="accent6">
                    <a:lumMod val="75000"/>
                  </a:schemeClr>
                </a:solidFill>
              </a:rPr>
              <a:t>jar</a:t>
            </a:r>
            <a:r>
              <a:rPr lang="en-GB" dirty="0">
                <a:solidFill>
                  <a:schemeClr val="accent6">
                    <a:lumMod val="75000"/>
                  </a:schemeClr>
                </a:solidFill>
              </a:rPr>
              <a:t> dependency by invoking the prediction method and passing the values. </a:t>
            </a:r>
            <a:r>
              <a:rPr lang="en-GB" dirty="0"/>
              <a:t>The return value of such method execution is some prediction that is performed by the previously trained ML model. </a:t>
            </a:r>
          </a:p>
          <a:p>
            <a:r>
              <a:rPr lang="en-GB" dirty="0"/>
              <a:t>The Model-as-Dependency approach is mostly used for implementing the Forecast pattern.</a:t>
            </a:r>
            <a:endParaRPr lang="en-IT" dirty="0"/>
          </a:p>
        </p:txBody>
      </p:sp>
      <p:pic>
        <p:nvPicPr>
          <p:cNvPr id="12" name="Content Placeholder 7" descr="Text, letter&#10;&#10;Description automatically generated">
            <a:extLst>
              <a:ext uri="{FF2B5EF4-FFF2-40B4-BE49-F238E27FC236}">
                <a16:creationId xmlns:a16="http://schemas.microsoft.com/office/drawing/2014/main" id="{A1CCE594-E0AD-2B42-1793-6027825FEEE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338249"/>
            <a:ext cx="5384800" cy="3049865"/>
          </a:xfrm>
        </p:spPr>
      </p:pic>
    </p:spTree>
    <p:extLst>
      <p:ext uri="{BB962C8B-B14F-4D97-AF65-F5344CB8AC3E}">
        <p14:creationId xmlns:p14="http://schemas.microsoft.com/office/powerpoint/2010/main" val="14833947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Integration</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sp>
        <p:nvSpPr>
          <p:cNvPr id="8" name="Content Placeholder 7">
            <a:extLst>
              <a:ext uri="{FF2B5EF4-FFF2-40B4-BE49-F238E27FC236}">
                <a16:creationId xmlns:a16="http://schemas.microsoft.com/office/drawing/2014/main" id="{D9055C8C-51E2-468B-5D3C-0D49473D3DB6}"/>
              </a:ext>
            </a:extLst>
          </p:cNvPr>
          <p:cNvSpPr>
            <a:spLocks noGrp="1"/>
          </p:cNvSpPr>
          <p:nvPr>
            <p:ph idx="1"/>
          </p:nvPr>
        </p:nvSpPr>
        <p:spPr/>
        <p:txBody>
          <a:bodyPr>
            <a:normAutofit/>
          </a:bodyPr>
          <a:lstStyle/>
          <a:p>
            <a:r>
              <a:rPr lang="en-GB" sz="2000" dirty="0">
                <a:solidFill>
                  <a:schemeClr val="accent6">
                    <a:lumMod val="75000"/>
                  </a:schemeClr>
                </a:solidFill>
              </a:rPr>
              <a:t>Model-as-Service is a common pattern for wrapping an ML model as an independent service. </a:t>
            </a:r>
            <a:r>
              <a:rPr lang="en-GB" sz="2000" dirty="0"/>
              <a:t>We can wrap the ML model and the interpreter within a dedicated web service that applications can request through a REST API or consume as a </a:t>
            </a:r>
            <a:r>
              <a:rPr lang="en-GB" sz="2000" dirty="0" err="1"/>
              <a:t>gRPC</a:t>
            </a:r>
            <a:r>
              <a:rPr lang="en-GB" sz="2000" dirty="0"/>
              <a:t> service (microservices approach).</a:t>
            </a:r>
          </a:p>
          <a:p>
            <a:r>
              <a:rPr lang="en-GB" sz="2000" dirty="0"/>
              <a:t>This pattern can be used for various ML workflows, such as Forecast, Web Service, Online Learning.</a:t>
            </a:r>
          </a:p>
          <a:p>
            <a:r>
              <a:rPr lang="en-GB" sz="2000" dirty="0">
                <a:solidFill>
                  <a:schemeClr val="accent6">
                    <a:lumMod val="75000"/>
                  </a:schemeClr>
                </a:solidFill>
              </a:rPr>
              <a:t>Can be containerized as a standalone service</a:t>
            </a:r>
          </a:p>
          <a:p>
            <a:endParaRPr lang="en-IT" sz="2000" dirty="0"/>
          </a:p>
        </p:txBody>
      </p:sp>
      <p:pic>
        <p:nvPicPr>
          <p:cNvPr id="9" name="Content Placeholder 5" descr="Diagram&#10;&#10;Description automatically generated">
            <a:extLst>
              <a:ext uri="{FF2B5EF4-FFF2-40B4-BE49-F238E27FC236}">
                <a16:creationId xmlns:a16="http://schemas.microsoft.com/office/drawing/2014/main" id="{656FD1D5-0229-5133-FB6C-DAAE73402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536" y="4038600"/>
            <a:ext cx="9245600" cy="2819400"/>
          </a:xfrm>
          <a:prstGeom prst="rect">
            <a:avLst/>
          </a:prstGeom>
        </p:spPr>
      </p:pic>
    </p:spTree>
    <p:extLst>
      <p:ext uri="{BB962C8B-B14F-4D97-AF65-F5344CB8AC3E}">
        <p14:creationId xmlns:p14="http://schemas.microsoft.com/office/powerpoint/2010/main" val="109396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4498-E1E3-5BBD-80F7-0DC14DB1E955}"/>
              </a:ext>
            </a:extLst>
          </p:cNvPr>
          <p:cNvSpPr>
            <a:spLocks noGrp="1"/>
          </p:cNvSpPr>
          <p:nvPr>
            <p:ph type="title"/>
          </p:nvPr>
        </p:nvSpPr>
        <p:spPr/>
        <p:txBody>
          <a:bodyPr/>
          <a:lstStyle/>
          <a:p>
            <a:r>
              <a:rPr lang="en-IT" dirty="0"/>
              <a:t>AutoML</a:t>
            </a:r>
          </a:p>
        </p:txBody>
      </p:sp>
      <p:sp>
        <p:nvSpPr>
          <p:cNvPr id="3" name="Content Placeholder 2">
            <a:extLst>
              <a:ext uri="{FF2B5EF4-FFF2-40B4-BE49-F238E27FC236}">
                <a16:creationId xmlns:a16="http://schemas.microsoft.com/office/drawing/2014/main" id="{334730E8-623C-EB6C-FA00-415650D1D898}"/>
              </a:ext>
            </a:extLst>
          </p:cNvPr>
          <p:cNvSpPr>
            <a:spLocks noGrp="1"/>
          </p:cNvSpPr>
          <p:nvPr>
            <p:ph idx="1"/>
          </p:nvPr>
        </p:nvSpPr>
        <p:spPr/>
        <p:txBody>
          <a:bodyPr>
            <a:normAutofit/>
          </a:bodyPr>
          <a:lstStyle/>
          <a:p>
            <a:pPr algn="l" fontAlgn="base">
              <a:buFont typeface="Arial" panose="020B0604020202020204" pitchFamily="34" charset="0"/>
              <a:buChar char="•"/>
            </a:pPr>
            <a:r>
              <a:rPr lang="en-GB" sz="1800" b="0" i="0" dirty="0">
                <a:effectLst/>
              </a:rPr>
              <a:t>Automatic selection of model type</a:t>
            </a:r>
          </a:p>
          <a:p>
            <a:pPr algn="l" fontAlgn="base">
              <a:buFont typeface="Arial" panose="020B0604020202020204" pitchFamily="34" charset="0"/>
              <a:buChar char="•"/>
            </a:pPr>
            <a:r>
              <a:rPr lang="en-GB" sz="1800" dirty="0"/>
              <a:t>Automatic feature selection and engineering</a:t>
            </a:r>
            <a:endParaRPr lang="en-GB" sz="1800" b="0" i="0" dirty="0">
              <a:effectLst/>
            </a:endParaRPr>
          </a:p>
          <a:p>
            <a:pPr algn="l" fontAlgn="base">
              <a:buFont typeface="Arial" panose="020B0604020202020204" pitchFamily="34" charset="0"/>
              <a:buChar char="•"/>
            </a:pPr>
            <a:r>
              <a:rPr lang="en-GB" sz="1800" b="0" i="0" dirty="0">
                <a:effectLst/>
              </a:rPr>
              <a:t>Automatic tuning of hyper-parameters</a:t>
            </a:r>
          </a:p>
          <a:p>
            <a:pPr algn="l" fontAlgn="base">
              <a:buFont typeface="Arial" panose="020B0604020202020204" pitchFamily="34" charset="0"/>
              <a:buChar char="•"/>
            </a:pPr>
            <a:r>
              <a:rPr lang="en-GB" sz="1800" b="0" i="0" dirty="0">
                <a:effectLst/>
              </a:rPr>
              <a:t>Improve efficiency by automatically running repetitive tasks. Automated ML pipelines also help avoid potential errors caused by manual work (e.g., </a:t>
            </a:r>
            <a:r>
              <a:rPr lang="en-GB" sz="1800" b="0" i="0" dirty="0" err="1">
                <a:effectLst/>
              </a:rPr>
              <a:t>PyCaret</a:t>
            </a:r>
            <a:r>
              <a:rPr lang="en-GB" sz="1800" b="0" i="0" dirty="0">
                <a:effectLst/>
              </a:rPr>
              <a:t>, Auto-</a:t>
            </a:r>
            <a:r>
              <a:rPr lang="en-GB" sz="1800" b="0" i="0" dirty="0" err="1">
                <a:effectLst/>
              </a:rPr>
              <a:t>SKLearn</a:t>
            </a:r>
            <a:r>
              <a:rPr lang="en-GB" sz="1800" b="0" i="0" dirty="0">
                <a:effectLst/>
              </a:rPr>
              <a:t>, </a:t>
            </a:r>
            <a:r>
              <a:rPr lang="en-GB" sz="1800" b="0" i="0" dirty="0" err="1">
                <a:effectLst/>
              </a:rPr>
              <a:t>MLBox</a:t>
            </a:r>
            <a:r>
              <a:rPr lang="en-GB" sz="1800" b="0" i="0" dirty="0">
                <a:effectLst/>
              </a:rPr>
              <a:t>, TPOT)</a:t>
            </a:r>
          </a:p>
          <a:p>
            <a:pPr algn="l" fontAlgn="base">
              <a:buFont typeface="Arial" panose="020B0604020202020204" pitchFamily="34" charset="0"/>
              <a:buChar char="•"/>
            </a:pPr>
            <a:r>
              <a:rPr lang="en-GB" sz="1800" dirty="0">
                <a:solidFill>
                  <a:schemeClr val="accent6">
                    <a:lumMod val="75000"/>
                  </a:schemeClr>
                </a:solidFill>
              </a:rPr>
              <a:t>Still active research</a:t>
            </a:r>
            <a:endParaRPr lang="en-GB" sz="1800" b="0" i="0" dirty="0">
              <a:solidFill>
                <a:schemeClr val="accent6">
                  <a:lumMod val="75000"/>
                </a:schemeClr>
              </a:solidFill>
              <a:effectLst/>
            </a:endParaRPr>
          </a:p>
        </p:txBody>
      </p:sp>
      <p:sp>
        <p:nvSpPr>
          <p:cNvPr id="4" name="Slide Number Placeholder 3">
            <a:extLst>
              <a:ext uri="{FF2B5EF4-FFF2-40B4-BE49-F238E27FC236}">
                <a16:creationId xmlns:a16="http://schemas.microsoft.com/office/drawing/2014/main" id="{FE66833C-DAF9-5B34-5F6A-89E150D3FCE2}"/>
              </a:ext>
            </a:extLst>
          </p:cNvPr>
          <p:cNvSpPr>
            <a:spLocks noGrp="1"/>
          </p:cNvSpPr>
          <p:nvPr>
            <p:ph type="sldNum" sz="quarter" idx="12"/>
          </p:nvPr>
        </p:nvSpPr>
        <p:spPr/>
        <p:txBody>
          <a:bodyPr/>
          <a:lstStyle/>
          <a:p>
            <a:fld id="{D2040F39-7941-49A4-B48D-F201B18B6351}" type="slidenum">
              <a:rPr lang="it-IT" smtClean="0"/>
              <a:pPr/>
              <a:t>11</a:t>
            </a:fld>
            <a:endParaRPr lang="it-IT" dirty="0"/>
          </a:p>
        </p:txBody>
      </p:sp>
      <p:pic>
        <p:nvPicPr>
          <p:cNvPr id="7" name="Picture 6" descr="Graphical user interface, application&#10;&#10;Description automatically generated">
            <a:extLst>
              <a:ext uri="{FF2B5EF4-FFF2-40B4-BE49-F238E27FC236}">
                <a16:creationId xmlns:a16="http://schemas.microsoft.com/office/drawing/2014/main" id="{BC4480EA-1EFF-A7A1-0008-7D98F3A69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575" y="3573016"/>
            <a:ext cx="7103451" cy="2789685"/>
          </a:xfrm>
          <a:prstGeom prst="rect">
            <a:avLst/>
          </a:prstGeom>
        </p:spPr>
      </p:pic>
    </p:spTree>
    <p:extLst>
      <p:ext uri="{BB962C8B-B14F-4D97-AF65-F5344CB8AC3E}">
        <p14:creationId xmlns:p14="http://schemas.microsoft.com/office/powerpoint/2010/main" val="3037066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Integration</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sp>
        <p:nvSpPr>
          <p:cNvPr id="13" name="Content Placeholder 12">
            <a:extLst>
              <a:ext uri="{FF2B5EF4-FFF2-40B4-BE49-F238E27FC236}">
                <a16:creationId xmlns:a16="http://schemas.microsoft.com/office/drawing/2014/main" id="{E5C99DB2-EE06-6210-FC16-D2C51680D7CC}"/>
              </a:ext>
            </a:extLst>
          </p:cNvPr>
          <p:cNvSpPr>
            <a:spLocks noGrp="1"/>
          </p:cNvSpPr>
          <p:nvPr>
            <p:ph sz="half" idx="1"/>
          </p:nvPr>
        </p:nvSpPr>
        <p:spPr/>
        <p:txBody>
          <a:bodyPr>
            <a:normAutofit fontScale="77500" lnSpcReduction="20000"/>
          </a:bodyPr>
          <a:lstStyle/>
          <a:p>
            <a:r>
              <a:rPr lang="en-GB" dirty="0"/>
              <a:t>Faster and more reliable alternative to stateless HTTP communications</a:t>
            </a:r>
          </a:p>
          <a:p>
            <a:r>
              <a:rPr lang="en-GB" dirty="0"/>
              <a:t>The </a:t>
            </a:r>
            <a:r>
              <a:rPr lang="en-GB" i="1" dirty="0"/>
              <a:t>event processor</a:t>
            </a:r>
            <a:r>
              <a:rPr lang="en-GB" dirty="0"/>
              <a:t> contains the model serving runtime and the ML model. It connects to the broker, reads these requests in batch from the queue, sends them to the model to make the predictions, and writes the resulted predictions to the output queue. </a:t>
            </a:r>
          </a:p>
          <a:p>
            <a:r>
              <a:rPr lang="en-GB" dirty="0"/>
              <a:t>Afterwards, the queued prediction results are pushed to the prediction service that initiated the prediction request.</a:t>
            </a:r>
          </a:p>
          <a:p>
            <a:r>
              <a:rPr lang="en-GB" sz="2800" dirty="0">
                <a:solidFill>
                  <a:schemeClr val="accent6">
                    <a:lumMod val="75000"/>
                  </a:schemeClr>
                </a:solidFill>
              </a:rPr>
              <a:t>Can be containerized as a standalone service</a:t>
            </a:r>
          </a:p>
        </p:txBody>
      </p:sp>
      <p:pic>
        <p:nvPicPr>
          <p:cNvPr id="14" name="Content Placeholder 9" descr="Diagram&#10;&#10;Description automatically generated">
            <a:extLst>
              <a:ext uri="{FF2B5EF4-FFF2-40B4-BE49-F238E27FC236}">
                <a16:creationId xmlns:a16="http://schemas.microsoft.com/office/drawing/2014/main" id="{0C68CFA0-B126-B4CD-CE9F-B1633DDBD1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04678"/>
            <a:ext cx="5384800" cy="3717007"/>
          </a:xfrm>
        </p:spPr>
      </p:pic>
    </p:spTree>
    <p:extLst>
      <p:ext uri="{BB962C8B-B14F-4D97-AF65-F5344CB8AC3E}">
        <p14:creationId xmlns:p14="http://schemas.microsoft.com/office/powerpoint/2010/main" val="27702666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Integration</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sp>
        <p:nvSpPr>
          <p:cNvPr id="11" name="Content Placeholder 10">
            <a:extLst>
              <a:ext uri="{FF2B5EF4-FFF2-40B4-BE49-F238E27FC236}">
                <a16:creationId xmlns:a16="http://schemas.microsoft.com/office/drawing/2014/main" id="{E466C444-B08E-F642-55BA-A8C115BE6469}"/>
              </a:ext>
            </a:extLst>
          </p:cNvPr>
          <p:cNvSpPr>
            <a:spLocks noGrp="1"/>
          </p:cNvSpPr>
          <p:nvPr>
            <p:ph sz="half" idx="1"/>
          </p:nvPr>
        </p:nvSpPr>
        <p:spPr/>
        <p:txBody>
          <a:bodyPr>
            <a:normAutofit fontScale="62500" lnSpcReduction="20000"/>
          </a:bodyPr>
          <a:lstStyle/>
          <a:p>
            <a:r>
              <a:rPr lang="en-GB" dirty="0">
                <a:solidFill>
                  <a:schemeClr val="accent6">
                    <a:lumMod val="75000"/>
                  </a:schemeClr>
                </a:solidFill>
              </a:rPr>
              <a:t>The big benefit of Federated Learning is that the data used for training and testing, which is highly personal, never leaves the devices while still capturing all data that is available. </a:t>
            </a:r>
            <a:r>
              <a:rPr lang="en-GB" dirty="0"/>
              <a:t>This way it is possible to train highly accurate models while not having to store tons of (probably personal) data in the cloud. </a:t>
            </a:r>
          </a:p>
          <a:p>
            <a:r>
              <a:rPr lang="en-GB" dirty="0"/>
              <a:t>But there is no such thing as a free lunch, normal machine learning algorithms are built with homogeneously and large datasets on powerful hardware which is always available for training. With Federated Learning there are other circumstances, the mobile devices are less powerful, the training data is distributed across millions of devices and these are not always available for training. </a:t>
            </a:r>
          </a:p>
          <a:p>
            <a:r>
              <a:rPr lang="en-GB" dirty="0"/>
              <a:t>Exactly for this TensorFlow Federated (</a:t>
            </a:r>
            <a:r>
              <a:rPr lang="en-GB" dirty="0">
                <a:hlinkClick r:id="rId2"/>
              </a:rPr>
              <a:t>TFF</a:t>
            </a:r>
            <a:r>
              <a:rPr lang="en-GB" dirty="0"/>
              <a:t>) has been created. TFF is a lightweight form of TensorFlow created for Federated Learning.</a:t>
            </a:r>
            <a:endParaRPr lang="en-IT" dirty="0"/>
          </a:p>
        </p:txBody>
      </p:sp>
      <p:pic>
        <p:nvPicPr>
          <p:cNvPr id="12" name="Content Placeholder 6" descr="Diagram&#10;&#10;Description automatically generated">
            <a:extLst>
              <a:ext uri="{FF2B5EF4-FFF2-40B4-BE49-F238E27FC236}">
                <a16:creationId xmlns:a16="http://schemas.microsoft.com/office/drawing/2014/main" id="{38209951-4A86-B65A-DEE1-2E4379FAB7D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987930"/>
            <a:ext cx="5384800" cy="3750502"/>
          </a:xfrm>
        </p:spPr>
      </p:pic>
    </p:spTree>
    <p:extLst>
      <p:ext uri="{BB962C8B-B14F-4D97-AF65-F5344CB8AC3E}">
        <p14:creationId xmlns:p14="http://schemas.microsoft.com/office/powerpoint/2010/main" val="39127485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Serving Frameworks</a:t>
            </a:r>
          </a:p>
        </p:txBody>
      </p:sp>
      <p:sp>
        <p:nvSpPr>
          <p:cNvPr id="6" name="Content Placeholder 5">
            <a:extLst>
              <a:ext uri="{FF2B5EF4-FFF2-40B4-BE49-F238E27FC236}">
                <a16:creationId xmlns:a16="http://schemas.microsoft.com/office/drawing/2014/main" id="{1C47D19C-E000-0E13-362E-1D1BEF41C42C}"/>
              </a:ext>
            </a:extLst>
          </p:cNvPr>
          <p:cNvSpPr>
            <a:spLocks noGrp="1"/>
          </p:cNvSpPr>
          <p:nvPr>
            <p:ph idx="1"/>
          </p:nvPr>
        </p:nvSpPr>
        <p:spPr/>
        <p:txBody>
          <a:bodyPr/>
          <a:lstStyle/>
          <a:p>
            <a:r>
              <a:rPr lang="en-GB" dirty="0"/>
              <a:t>https://</a:t>
            </a:r>
            <a:r>
              <a:rPr lang="en-GB" dirty="0" err="1"/>
              <a:t>docs.bentoml.org</a:t>
            </a:r>
            <a:r>
              <a:rPr lang="en-GB" dirty="0"/>
              <a:t>/</a:t>
            </a:r>
            <a:r>
              <a:rPr lang="en-GB" dirty="0" err="1"/>
              <a:t>en</a:t>
            </a:r>
            <a:r>
              <a:rPr lang="en-GB" dirty="0"/>
              <a:t>/latest/</a:t>
            </a:r>
            <a:r>
              <a:rPr lang="en-GB" dirty="0" err="1"/>
              <a:t>tutorial.html</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spTree>
    <p:extLst>
      <p:ext uri="{BB962C8B-B14F-4D97-AF65-F5344CB8AC3E}">
        <p14:creationId xmlns:p14="http://schemas.microsoft.com/office/powerpoint/2010/main" val="11801414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Observability</a:t>
            </a:r>
          </a:p>
        </p:txBody>
      </p:sp>
      <p:sp>
        <p:nvSpPr>
          <p:cNvPr id="6" name="Content Placeholder 5">
            <a:extLst>
              <a:ext uri="{FF2B5EF4-FFF2-40B4-BE49-F238E27FC236}">
                <a16:creationId xmlns:a16="http://schemas.microsoft.com/office/drawing/2014/main" id="{1C47D19C-E000-0E13-362E-1D1BEF41C42C}"/>
              </a:ext>
            </a:extLst>
          </p:cNvPr>
          <p:cNvSpPr>
            <a:spLocks noGrp="1"/>
          </p:cNvSpPr>
          <p:nvPr>
            <p:ph idx="1"/>
          </p:nvPr>
        </p:nvSpPr>
        <p:spPr/>
        <p:txBody>
          <a:bodyPr>
            <a:normAutofit/>
          </a:bodyPr>
          <a:lstStyle/>
          <a:p>
            <a:r>
              <a:rPr lang="en-GB" sz="2400" b="0" i="0" dirty="0">
                <a:effectLst/>
                <a:latin typeface="Manrope"/>
              </a:rPr>
              <a:t>If we wait until an incident occurs to collect debugging data, we will need to wait until it occurs again, severely increasing MTTR (</a:t>
            </a:r>
            <a:r>
              <a:rPr lang="en-GB" sz="2400" b="0" i="0" dirty="0">
                <a:effectLst/>
                <a:latin typeface="Charlie Display"/>
              </a:rPr>
              <a:t>Mean Time </a:t>
            </a:r>
            <a:r>
              <a:rPr lang="en-GB" sz="2400" dirty="0">
                <a:latin typeface="Charlie Display"/>
              </a:rPr>
              <a:t>T</a:t>
            </a:r>
            <a:r>
              <a:rPr lang="en-GB" sz="2400" b="0" i="0" dirty="0">
                <a:effectLst/>
                <a:latin typeface="Charlie Display"/>
              </a:rPr>
              <a:t>o </a:t>
            </a:r>
            <a:r>
              <a:rPr lang="en-GB" sz="2400" dirty="0">
                <a:latin typeface="Charlie Display"/>
              </a:rPr>
              <a:t>R</a:t>
            </a:r>
            <a:r>
              <a:rPr lang="en-GB" sz="2400" b="0" i="0" dirty="0">
                <a:effectLst/>
                <a:latin typeface="Charlie Display"/>
              </a:rPr>
              <a:t>epair</a:t>
            </a:r>
            <a:r>
              <a:rPr lang="en-GB" sz="2400" b="0" i="0" dirty="0">
                <a:effectLst/>
                <a:latin typeface="Manrope"/>
              </a:rPr>
              <a:t>). </a:t>
            </a:r>
          </a:p>
          <a:p>
            <a:r>
              <a:rPr lang="en-GB" sz="2400" b="0" i="0" dirty="0">
                <a:effectLst/>
                <a:latin typeface="Manrope"/>
              </a:rPr>
              <a:t>Observability goes beyond monitoring by combining metrics, events, logs, and traces to help detect, investigate, and resolve unknown unknowns. </a:t>
            </a:r>
          </a:p>
          <a:p>
            <a:pPr algn="l"/>
            <a:r>
              <a:rPr lang="en-GB" sz="2400" b="0" i="0" dirty="0">
                <a:solidFill>
                  <a:schemeClr val="accent6">
                    <a:lumMod val="75000"/>
                  </a:schemeClr>
                </a:solidFill>
                <a:effectLst/>
                <a:latin typeface="Manrope"/>
              </a:rPr>
              <a:t>The goal is to understand the current state of the system, and how that state was reached (traceability, accountability). </a:t>
            </a:r>
            <a:r>
              <a:rPr lang="en-GB" sz="2400" b="0" i="0" dirty="0">
                <a:effectLst/>
                <a:latin typeface="Manrope"/>
              </a:rPr>
              <a:t>The term </a:t>
            </a:r>
            <a:r>
              <a:rPr lang="en-GB" sz="2400" b="0" i="1" dirty="0">
                <a:effectLst/>
                <a:latin typeface="Manrope"/>
              </a:rPr>
              <a:t>system</a:t>
            </a:r>
            <a:r>
              <a:rPr lang="en-GB" sz="2400" b="0" i="0" dirty="0">
                <a:effectLst/>
                <a:latin typeface="Manrope"/>
              </a:rPr>
              <a:t> here includes all our application and infrastructure components across the different layers (see also here).</a:t>
            </a:r>
          </a:p>
          <a:p>
            <a:pPr algn="l"/>
            <a:r>
              <a:rPr lang="en-GB" sz="2400" dirty="0">
                <a:latin typeface="Manrope"/>
              </a:rPr>
              <a:t>Key components</a:t>
            </a:r>
            <a:endParaRPr lang="en-GB" sz="2400" b="0" i="0" dirty="0">
              <a:effectLst/>
              <a:latin typeface="Manrope"/>
            </a:endParaRPr>
          </a:p>
          <a:p>
            <a:pPr lvl="1"/>
            <a:r>
              <a:rPr lang="en-GB" sz="2000" b="0" i="0" dirty="0">
                <a:effectLst/>
                <a:latin typeface="Manrope"/>
              </a:rPr>
              <a:t>Application\Infrastructure Monitoring</a:t>
            </a:r>
          </a:p>
          <a:p>
            <a:pPr lvl="1"/>
            <a:r>
              <a:rPr lang="en-GB" sz="2000" b="0" i="0" dirty="0">
                <a:effectLst/>
                <a:latin typeface="Manrope"/>
              </a:rPr>
              <a:t>Model Monitoring </a:t>
            </a:r>
          </a:p>
          <a:p>
            <a:pPr algn="l"/>
            <a:endParaRPr lang="en-GB" sz="2400" b="0" i="0" dirty="0">
              <a:effectLst/>
              <a:latin typeface="Manrope"/>
            </a:endParaRP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spTree>
    <p:extLst>
      <p:ext uri="{BB962C8B-B14F-4D97-AF65-F5344CB8AC3E}">
        <p14:creationId xmlns:p14="http://schemas.microsoft.com/office/powerpoint/2010/main" val="144998393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Application/Infrastructure Monitoring</a:t>
            </a:r>
          </a:p>
        </p:txBody>
      </p:sp>
      <p:sp>
        <p:nvSpPr>
          <p:cNvPr id="6" name="Content Placeholder 5">
            <a:extLst>
              <a:ext uri="{FF2B5EF4-FFF2-40B4-BE49-F238E27FC236}">
                <a16:creationId xmlns:a16="http://schemas.microsoft.com/office/drawing/2014/main" id="{1C47D19C-E000-0E13-362E-1D1BEF41C42C}"/>
              </a:ext>
            </a:extLst>
          </p:cNvPr>
          <p:cNvSpPr>
            <a:spLocks noGrp="1"/>
          </p:cNvSpPr>
          <p:nvPr>
            <p:ph sz="half" idx="1"/>
          </p:nvPr>
        </p:nvSpPr>
        <p:spPr/>
        <p:txBody>
          <a:bodyPr>
            <a:normAutofit/>
          </a:bodyPr>
          <a:lstStyle/>
          <a:p>
            <a:pPr algn="l"/>
            <a:r>
              <a:rPr lang="en-GB" sz="2000" b="0" i="0" dirty="0">
                <a:effectLst/>
                <a:latin typeface="Manrope"/>
              </a:rPr>
              <a:t>DevOps observability solutions are useful in </a:t>
            </a:r>
            <a:r>
              <a:rPr lang="en-GB" sz="2000" b="0" i="0" dirty="0" err="1">
                <a:effectLst/>
                <a:latin typeface="Manrope"/>
              </a:rPr>
              <a:t>MLOps</a:t>
            </a:r>
            <a:r>
              <a:rPr lang="en-GB" sz="2000" b="0" i="0" dirty="0">
                <a:effectLst/>
                <a:latin typeface="Manrope"/>
              </a:rPr>
              <a:t> as well</a:t>
            </a:r>
            <a:r>
              <a:rPr lang="en-GB" sz="2000" dirty="0">
                <a:latin typeface="Manrope"/>
              </a:rPr>
              <a:t>:</a:t>
            </a:r>
            <a:endParaRPr lang="en-GB" sz="2000" b="0" i="0" dirty="0">
              <a:effectLst/>
              <a:latin typeface="Manrope"/>
            </a:endParaRPr>
          </a:p>
          <a:p>
            <a:pPr lvl="1"/>
            <a:r>
              <a:rPr lang="en-GB" sz="1800" b="0" i="0" dirty="0">
                <a:effectLst/>
                <a:latin typeface="Manrope"/>
              </a:rPr>
              <a:t>how much RAM and CPU it is consuming ?</a:t>
            </a:r>
          </a:p>
          <a:p>
            <a:pPr lvl="1"/>
            <a:r>
              <a:rPr lang="en-GB" sz="1800" b="0" i="0" dirty="0">
                <a:effectLst/>
                <a:latin typeface="Manrope"/>
              </a:rPr>
              <a:t>how fast predictions are being computed ?</a:t>
            </a:r>
          </a:p>
          <a:p>
            <a:pPr lvl="1"/>
            <a:r>
              <a:rPr lang="en-GB" sz="1800" b="0" i="0" dirty="0">
                <a:effectLst/>
                <a:latin typeface="Manrope"/>
              </a:rPr>
              <a:t>how long a client must wait for a prediction ?</a:t>
            </a:r>
          </a:p>
          <a:p>
            <a:pPr lvl="1"/>
            <a:r>
              <a:rPr lang="en-GB" sz="1800" b="0" i="0" dirty="0">
                <a:effectLst/>
                <a:latin typeface="Manrope"/>
              </a:rPr>
              <a:t>which service affects the latency the most ?</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pic>
        <p:nvPicPr>
          <p:cNvPr id="5" name="Content Placeholder 4" descr="Graphical user interface&#10;&#10;Description automatically generated with medium confidence">
            <a:extLst>
              <a:ext uri="{FF2B5EF4-FFF2-40B4-BE49-F238E27FC236}">
                <a16:creationId xmlns:a16="http://schemas.microsoft.com/office/drawing/2014/main" id="{446C201E-A6E9-CBC8-73F8-A3A806C29BC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250318"/>
            <a:ext cx="5384800" cy="3225727"/>
          </a:xfrm>
          <a:noFill/>
        </p:spPr>
      </p:pic>
    </p:spTree>
    <p:extLst>
      <p:ext uri="{BB962C8B-B14F-4D97-AF65-F5344CB8AC3E}">
        <p14:creationId xmlns:p14="http://schemas.microsoft.com/office/powerpoint/2010/main" val="23222161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Monitoring</a:t>
            </a:r>
          </a:p>
        </p:txBody>
      </p:sp>
      <p:sp>
        <p:nvSpPr>
          <p:cNvPr id="23" name="Content Placeholder 22">
            <a:extLst>
              <a:ext uri="{FF2B5EF4-FFF2-40B4-BE49-F238E27FC236}">
                <a16:creationId xmlns:a16="http://schemas.microsoft.com/office/drawing/2014/main" id="{6E0EFBE1-744C-266D-7D8D-D38398F36D6E}"/>
              </a:ext>
            </a:extLst>
          </p:cNvPr>
          <p:cNvSpPr>
            <a:spLocks noGrp="1"/>
          </p:cNvSpPr>
          <p:nvPr>
            <p:ph sz="half" idx="1"/>
          </p:nvPr>
        </p:nvSpPr>
        <p:spPr/>
        <p:txBody>
          <a:bodyPr>
            <a:normAutofit/>
          </a:bodyPr>
          <a:lstStyle/>
          <a:p>
            <a:r>
              <a:rPr lang="en-GB" sz="1600" b="0" i="0" dirty="0">
                <a:effectLst/>
                <a:latin typeface="Manrope"/>
              </a:rPr>
              <a:t>On the other hand, </a:t>
            </a:r>
            <a:r>
              <a:rPr lang="en-GB" sz="1600" b="0" i="0" dirty="0">
                <a:solidFill>
                  <a:schemeClr val="accent6">
                    <a:lumMod val="75000"/>
                  </a:schemeClr>
                </a:solidFill>
                <a:effectLst/>
                <a:latin typeface="Manrope"/>
              </a:rPr>
              <a:t>the company might discover that even though some customers report being unhappy, none of their traditional observability tools seem to show any incidents</a:t>
            </a:r>
            <a:r>
              <a:rPr lang="en-GB" sz="1600" b="0" i="0" dirty="0">
                <a:effectLst/>
                <a:latin typeface="Manrope"/>
              </a:rPr>
              <a:t> or anything out of order. </a:t>
            </a:r>
          </a:p>
          <a:p>
            <a:r>
              <a:rPr lang="en-GB" sz="1600" b="0" i="0" dirty="0">
                <a:effectLst/>
                <a:latin typeface="Manrope"/>
              </a:rPr>
              <a:t>The model-serving instances are running without any problems, and input data is being processed without errors. </a:t>
            </a:r>
          </a:p>
          <a:p>
            <a:r>
              <a:rPr lang="en-GB" sz="1600" b="0" i="0" dirty="0">
                <a:effectLst/>
                <a:latin typeface="Manrope"/>
              </a:rPr>
              <a:t>This is where observability for </a:t>
            </a:r>
            <a:r>
              <a:rPr lang="en-GB" sz="1600" b="0" i="0" dirty="0" err="1">
                <a:effectLst/>
                <a:latin typeface="Manrope"/>
              </a:rPr>
              <a:t>MLOps</a:t>
            </a:r>
            <a:r>
              <a:rPr lang="en-GB" sz="1600" b="0" i="0" dirty="0">
                <a:effectLst/>
                <a:latin typeface="Manrope"/>
              </a:rPr>
              <a:t> comes in, which addresses several challenges not commonly encountered in non-ML systems.</a:t>
            </a:r>
            <a:endParaRPr lang="en-IT" sz="1600" dirty="0"/>
          </a:p>
        </p:txBody>
      </p:sp>
      <p:sp>
        <p:nvSpPr>
          <p:cNvPr id="27" name="Content Placeholder 26">
            <a:extLst>
              <a:ext uri="{FF2B5EF4-FFF2-40B4-BE49-F238E27FC236}">
                <a16:creationId xmlns:a16="http://schemas.microsoft.com/office/drawing/2014/main" id="{9DDCCA11-2F35-6D51-D80F-2FD0949EC227}"/>
              </a:ext>
            </a:extLst>
          </p:cNvPr>
          <p:cNvSpPr>
            <a:spLocks noGrp="1"/>
          </p:cNvSpPr>
          <p:nvPr>
            <p:ph sz="half" idx="2"/>
          </p:nvPr>
        </p:nvSpPr>
        <p:spPr/>
        <p:txBody>
          <a:bodyPr>
            <a:noAutofit/>
          </a:bodyPr>
          <a:lstStyle/>
          <a:p>
            <a:r>
              <a:rPr lang="en-GB" sz="1600" dirty="0">
                <a:solidFill>
                  <a:schemeClr val="accent6">
                    <a:lumMod val="75000"/>
                  </a:schemeClr>
                </a:solidFill>
                <a:latin typeface="Manrope"/>
              </a:rPr>
              <a:t>A</a:t>
            </a:r>
            <a:r>
              <a:rPr lang="en-GB" sz="1600" b="0" i="0" dirty="0">
                <a:solidFill>
                  <a:schemeClr val="accent6">
                    <a:lumMod val="75000"/>
                  </a:schemeClr>
                </a:solidFill>
                <a:effectLst/>
                <a:latin typeface="Manrope"/>
              </a:rPr>
              <a:t> front-end engineer might change one of the data input fields </a:t>
            </a:r>
            <a:r>
              <a:rPr lang="en-GB" sz="1600" b="0" i="0" dirty="0">
                <a:effectLst/>
                <a:latin typeface="Manrope"/>
              </a:rPr>
              <a:t>from "required" to "optional," and customers stop filling in the field, leading to an increase in "missing values," which get substituted using default values.</a:t>
            </a:r>
          </a:p>
          <a:p>
            <a:r>
              <a:rPr lang="en-GB" sz="1600" b="0" i="0" dirty="0">
                <a:effectLst/>
                <a:latin typeface="Manrope"/>
              </a:rPr>
              <a:t>A company might </a:t>
            </a:r>
            <a:r>
              <a:rPr lang="en-GB" sz="1600" b="0" i="0" dirty="0">
                <a:solidFill>
                  <a:schemeClr val="accent6">
                    <a:lumMod val="75000"/>
                  </a:schemeClr>
                </a:solidFill>
                <a:effectLst/>
                <a:latin typeface="Manrope"/>
              </a:rPr>
              <a:t>decide to change the height representation from ”feet" to "</a:t>
            </a:r>
            <a:r>
              <a:rPr lang="en-GB" sz="1600" b="0" i="0" dirty="0" err="1">
                <a:solidFill>
                  <a:schemeClr val="accent6">
                    <a:lumMod val="75000"/>
                  </a:schemeClr>
                </a:solidFill>
                <a:effectLst/>
                <a:latin typeface="Manrope"/>
              </a:rPr>
              <a:t>centimeters</a:t>
            </a:r>
            <a:r>
              <a:rPr lang="en-GB" sz="1600" b="0" i="0" dirty="0">
                <a:solidFill>
                  <a:schemeClr val="accent6">
                    <a:lumMod val="75000"/>
                  </a:schemeClr>
                </a:solidFill>
                <a:effectLst/>
                <a:latin typeface="Manrope"/>
              </a:rPr>
              <a:t>" but not re-train the model </a:t>
            </a:r>
            <a:r>
              <a:rPr lang="en-GB" sz="1600" b="0" i="0" dirty="0">
                <a:effectLst/>
                <a:latin typeface="Manrope"/>
              </a:rPr>
              <a:t>or update the data transformation stage within their data pipeline. The meaning of an input value of "100" drastically changed, but the model will likely continue to make predictions without errors. </a:t>
            </a:r>
          </a:p>
          <a:p>
            <a:r>
              <a:rPr lang="en-GB" sz="1600" b="0" i="0" dirty="0">
                <a:effectLst/>
                <a:latin typeface="Manrope"/>
              </a:rPr>
              <a:t>Even though a model might work well when only considering accuracy, we won't be happy with it if it is biased against some group of customers. If it turns out that although our model works well in general with &gt;90% accuracy but </a:t>
            </a:r>
            <a:r>
              <a:rPr lang="en-GB" sz="1600" b="0" i="0" dirty="0">
                <a:solidFill>
                  <a:schemeClr val="accent6">
                    <a:lumMod val="75000"/>
                  </a:schemeClr>
                </a:solidFill>
                <a:effectLst/>
                <a:latin typeface="Manrope"/>
              </a:rPr>
              <a:t>always gives the wrong prediction for “pregnant women”</a:t>
            </a:r>
            <a:r>
              <a:rPr lang="en-GB" sz="1600" b="0" i="0" dirty="0">
                <a:effectLst/>
                <a:latin typeface="Manrope"/>
              </a:rPr>
              <a:t>, the model will be unacceptable. Fairness in artificial intelligence is an active research topic.</a:t>
            </a:r>
            <a:endParaRPr lang="en-IT" sz="1600"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115</a:t>
            </a:fld>
            <a:endParaRPr lang="it-IT" dirty="0"/>
          </a:p>
        </p:txBody>
      </p:sp>
    </p:spTree>
    <p:extLst>
      <p:ext uri="{BB962C8B-B14F-4D97-AF65-F5344CB8AC3E}">
        <p14:creationId xmlns:p14="http://schemas.microsoft.com/office/powerpoint/2010/main" val="28160258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a:xfrm>
            <a:off x="609600" y="274638"/>
            <a:ext cx="10972800" cy="1143000"/>
          </a:xfrm>
        </p:spPr>
        <p:txBody>
          <a:bodyPr anchor="ctr">
            <a:normAutofit/>
          </a:bodyPr>
          <a:lstStyle/>
          <a:p>
            <a:r>
              <a:rPr lang="en-GB" dirty="0"/>
              <a:t>Model Monitoring</a:t>
            </a:r>
          </a:p>
        </p:txBody>
      </p:sp>
      <p:pic>
        <p:nvPicPr>
          <p:cNvPr id="5" name="Content Placeholder 4">
            <a:extLst>
              <a:ext uri="{FF2B5EF4-FFF2-40B4-BE49-F238E27FC236}">
                <a16:creationId xmlns:a16="http://schemas.microsoft.com/office/drawing/2014/main" id="{8E643C1C-7780-DC4A-CE84-A3E1B9DC4A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2412" y="1600201"/>
            <a:ext cx="9947176" cy="4525963"/>
          </a:xfrm>
          <a:noFill/>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116</a:t>
            </a:fld>
            <a:endParaRPr lang="it-IT"/>
          </a:p>
        </p:txBody>
      </p:sp>
    </p:spTree>
    <p:extLst>
      <p:ext uri="{BB962C8B-B14F-4D97-AF65-F5344CB8AC3E}">
        <p14:creationId xmlns:p14="http://schemas.microsoft.com/office/powerpoint/2010/main" val="217451581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a:xfrm>
            <a:off x="609600" y="274638"/>
            <a:ext cx="10972800" cy="1143000"/>
          </a:xfrm>
        </p:spPr>
        <p:txBody>
          <a:bodyPr anchor="ctr">
            <a:normAutofit/>
          </a:bodyPr>
          <a:lstStyle/>
          <a:p>
            <a:r>
              <a:rPr lang="en-GB" dirty="0"/>
              <a:t>Model Monitoring</a:t>
            </a:r>
          </a:p>
        </p:txBody>
      </p:sp>
      <p:pic>
        <p:nvPicPr>
          <p:cNvPr id="11" name="Content Placeholder 10">
            <a:extLst>
              <a:ext uri="{FF2B5EF4-FFF2-40B4-BE49-F238E27FC236}">
                <a16:creationId xmlns:a16="http://schemas.microsoft.com/office/drawing/2014/main" id="{339313AE-6DE0-F58B-5431-E7547D4FB8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243739"/>
            <a:ext cx="10972800" cy="3238884"/>
          </a:xfrm>
          <a:prstGeom prst="rect">
            <a:avLst/>
          </a:prstGeom>
          <a:noFill/>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117</a:t>
            </a:fld>
            <a:endParaRPr lang="it-IT"/>
          </a:p>
        </p:txBody>
      </p:sp>
    </p:spTree>
    <p:extLst>
      <p:ext uri="{BB962C8B-B14F-4D97-AF65-F5344CB8AC3E}">
        <p14:creationId xmlns:p14="http://schemas.microsoft.com/office/powerpoint/2010/main" val="17069056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a:xfrm>
            <a:off x="609600" y="274638"/>
            <a:ext cx="10972800" cy="1143000"/>
          </a:xfrm>
        </p:spPr>
        <p:txBody>
          <a:bodyPr anchor="ctr">
            <a:normAutofit/>
          </a:bodyPr>
          <a:lstStyle/>
          <a:p>
            <a:r>
              <a:rPr lang="en-GB" dirty="0"/>
              <a:t>Model Monitoring</a:t>
            </a:r>
          </a:p>
        </p:txBody>
      </p:sp>
      <p:pic>
        <p:nvPicPr>
          <p:cNvPr id="9" name="Content Placeholder 8" descr="Graphical user interface, text, application, email&#10;&#10;Description automatically generated">
            <a:extLst>
              <a:ext uri="{FF2B5EF4-FFF2-40B4-BE49-F238E27FC236}">
                <a16:creationId xmlns:a16="http://schemas.microsoft.com/office/drawing/2014/main" id="{E4FAFA62-230C-25FA-E044-DF375BD5EF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173" y="1616445"/>
            <a:ext cx="9679653" cy="2371514"/>
          </a:xfrm>
          <a:noFill/>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118</a:t>
            </a:fld>
            <a:endParaRPr lang="it-IT"/>
          </a:p>
        </p:txBody>
      </p:sp>
      <p:pic>
        <p:nvPicPr>
          <p:cNvPr id="11" name="Picture 10" descr="Graphical user interface, text&#10;&#10;Description automatically generated">
            <a:extLst>
              <a:ext uri="{FF2B5EF4-FFF2-40B4-BE49-F238E27FC236}">
                <a16:creationId xmlns:a16="http://schemas.microsoft.com/office/drawing/2014/main" id="{B659005E-CB99-CABF-5ABC-5AC750D88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173" y="3987959"/>
            <a:ext cx="9900592" cy="2371514"/>
          </a:xfrm>
          <a:prstGeom prst="rect">
            <a:avLst/>
          </a:prstGeom>
        </p:spPr>
      </p:pic>
    </p:spTree>
    <p:extLst>
      <p:ext uri="{BB962C8B-B14F-4D97-AF65-F5344CB8AC3E}">
        <p14:creationId xmlns:p14="http://schemas.microsoft.com/office/powerpoint/2010/main" val="13658397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Monitoring</a:t>
            </a:r>
          </a:p>
        </p:txBody>
      </p:sp>
      <p:sp>
        <p:nvSpPr>
          <p:cNvPr id="23" name="Content Placeholder 22">
            <a:extLst>
              <a:ext uri="{FF2B5EF4-FFF2-40B4-BE49-F238E27FC236}">
                <a16:creationId xmlns:a16="http://schemas.microsoft.com/office/drawing/2014/main" id="{6E0EFBE1-744C-266D-7D8D-D38398F36D6E}"/>
              </a:ext>
            </a:extLst>
          </p:cNvPr>
          <p:cNvSpPr>
            <a:spLocks noGrp="1"/>
          </p:cNvSpPr>
          <p:nvPr>
            <p:ph sz="half" idx="1"/>
          </p:nvPr>
        </p:nvSpPr>
        <p:spPr/>
        <p:txBody>
          <a:bodyPr>
            <a:normAutofit fontScale="62500" lnSpcReduction="20000"/>
          </a:bodyPr>
          <a:lstStyle/>
          <a:p>
            <a:r>
              <a:rPr lang="en-GB" i="0" dirty="0">
                <a:effectLst/>
                <a:latin typeface="Manrope"/>
              </a:rPr>
              <a:t>An model monitoring solution should </a:t>
            </a:r>
            <a:r>
              <a:rPr lang="en-GB" i="0" dirty="0">
                <a:solidFill>
                  <a:schemeClr val="accent6">
                    <a:lumMod val="75000"/>
                  </a:schemeClr>
                </a:solidFill>
                <a:effectLst/>
                <a:latin typeface="Manrope"/>
              </a:rPr>
              <a:t>collect data (metrics, events, logs, and traces) from all steps within the ML lifecycle</a:t>
            </a:r>
            <a:r>
              <a:rPr lang="en-GB" i="0" dirty="0">
                <a:effectLst/>
                <a:latin typeface="Manrope"/>
              </a:rPr>
              <a:t> and deliver actionable insights to the right people. </a:t>
            </a:r>
          </a:p>
          <a:p>
            <a:r>
              <a:rPr lang="en-GB" i="0" dirty="0">
                <a:effectLst/>
                <a:latin typeface="Manrope"/>
              </a:rPr>
              <a:t>It should monitor data distributions throughout all stages in a variety of forms. </a:t>
            </a:r>
            <a:r>
              <a:rPr lang="en-GB" i="0" dirty="0">
                <a:solidFill>
                  <a:schemeClr val="accent6">
                    <a:lumMod val="75000"/>
                  </a:schemeClr>
                </a:solidFill>
                <a:effectLst/>
                <a:latin typeface="Manrope"/>
              </a:rPr>
              <a:t>Distributions of individual features, joint distributions of features, and conditional distributions (e.g., split by target variable) can all provide different insights into data quality. </a:t>
            </a:r>
            <a:r>
              <a:rPr lang="en-GB" i="0" dirty="0">
                <a:effectLst/>
                <a:latin typeface="Manrope"/>
              </a:rPr>
              <a:t>The solution should also be able to detect missing values and schema changes. </a:t>
            </a:r>
          </a:p>
          <a:p>
            <a:r>
              <a:rPr lang="en-GB" i="0" dirty="0">
                <a:solidFill>
                  <a:schemeClr val="accent6">
                    <a:lumMod val="75000"/>
                  </a:schemeClr>
                </a:solidFill>
                <a:effectLst/>
                <a:latin typeface="Manrope"/>
              </a:rPr>
              <a:t>Visualizations should be specific to the situation, interactive, and easily adaptable</a:t>
            </a:r>
            <a:r>
              <a:rPr lang="en-GB" i="0" dirty="0">
                <a:effectLst/>
                <a:latin typeface="Manrope"/>
              </a:rPr>
              <a:t>; for example, by showing feature distributions conditioned on a target variable chosen by the user, before and after the data transformation step — and how they changed over time.</a:t>
            </a:r>
            <a:endParaRPr lang="en-IT" dirty="0"/>
          </a:p>
        </p:txBody>
      </p:sp>
      <p:sp>
        <p:nvSpPr>
          <p:cNvPr id="6" name="Content Placeholder 5">
            <a:extLst>
              <a:ext uri="{FF2B5EF4-FFF2-40B4-BE49-F238E27FC236}">
                <a16:creationId xmlns:a16="http://schemas.microsoft.com/office/drawing/2014/main" id="{20C82E16-7EFD-1788-72CF-4CBC9A8118F4}"/>
              </a:ext>
            </a:extLst>
          </p:cNvPr>
          <p:cNvSpPr>
            <a:spLocks noGrp="1"/>
          </p:cNvSpPr>
          <p:nvPr>
            <p:ph sz="half" idx="2"/>
          </p:nvPr>
        </p:nvSpPr>
        <p:spPr/>
        <p:txBody>
          <a:bodyPr>
            <a:normAutofit fontScale="62500" lnSpcReduction="20000"/>
          </a:bodyPr>
          <a:lstStyle/>
          <a:p>
            <a:r>
              <a:rPr lang="en-GB" dirty="0"/>
              <a:t>We can </a:t>
            </a:r>
            <a:r>
              <a:rPr lang="en-GB" dirty="0">
                <a:solidFill>
                  <a:schemeClr val="accent6">
                    <a:lumMod val="75000"/>
                  </a:schemeClr>
                </a:solidFill>
              </a:rPr>
              <a:t>define (and iterate on) input data schemas</a:t>
            </a:r>
            <a:r>
              <a:rPr lang="en-GB" dirty="0"/>
              <a:t>; for example, human adults should be between 30 and 300 </a:t>
            </a:r>
            <a:r>
              <a:rPr lang="en-GB" dirty="0" err="1"/>
              <a:t>centimeters</a:t>
            </a:r>
            <a:r>
              <a:rPr lang="en-GB" dirty="0"/>
              <a:t> tall and alert relevant people if those schemas are violated. Similarly, we can monitor the output data and alert on things such as a predicted probability not being between 0 and 1 or a model starting to predict one possible value much more often than alternative values.</a:t>
            </a:r>
          </a:p>
          <a:p>
            <a:r>
              <a:rPr lang="en-GB" dirty="0">
                <a:solidFill>
                  <a:schemeClr val="accent6">
                    <a:lumMod val="75000"/>
                  </a:schemeClr>
                </a:solidFill>
              </a:rPr>
              <a:t>Model </a:t>
            </a:r>
            <a:r>
              <a:rPr lang="en-GB" dirty="0" err="1">
                <a:solidFill>
                  <a:schemeClr val="accent6">
                    <a:lumMod val="75000"/>
                  </a:schemeClr>
                </a:solidFill>
              </a:rPr>
              <a:t>explainability</a:t>
            </a:r>
            <a:r>
              <a:rPr lang="en-GB" dirty="0">
                <a:solidFill>
                  <a:schemeClr val="accent6">
                    <a:lumMod val="75000"/>
                  </a:schemeClr>
                </a:solidFill>
              </a:rPr>
              <a:t> can be leveraged to gain insight into why a model made a certain prediction</a:t>
            </a:r>
            <a:r>
              <a:rPr lang="en-GB" dirty="0"/>
              <a:t>. For example, LIME or SHAP values can be used to </a:t>
            </a:r>
            <a:r>
              <a:rPr lang="en-GB" dirty="0" err="1"/>
              <a:t>analyze</a:t>
            </a:r>
            <a:r>
              <a:rPr lang="en-GB" dirty="0"/>
              <a:t> the relationship between input features and model predictions. This can help us understand if a model is underperforming or biased against a particular sub-group.</a:t>
            </a:r>
          </a:p>
          <a:p>
            <a:endParaRPr lang="en-GB" dirty="0"/>
          </a:p>
          <a:p>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119</a:t>
            </a:fld>
            <a:endParaRPr lang="it-IT" dirty="0"/>
          </a:p>
        </p:txBody>
      </p:sp>
    </p:spTree>
    <p:extLst>
      <p:ext uri="{BB962C8B-B14F-4D97-AF65-F5344CB8AC3E}">
        <p14:creationId xmlns:p14="http://schemas.microsoft.com/office/powerpoint/2010/main" val="3642563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3" name="Content Placeholder 2">
            <a:extLst>
              <a:ext uri="{FF2B5EF4-FFF2-40B4-BE49-F238E27FC236}">
                <a16:creationId xmlns:a16="http://schemas.microsoft.com/office/drawing/2014/main" id="{E394F342-7130-D4A9-B468-079AD0548EE2}"/>
              </a:ext>
            </a:extLst>
          </p:cNvPr>
          <p:cNvSpPr>
            <a:spLocks noGrp="1"/>
          </p:cNvSpPr>
          <p:nvPr>
            <p:ph idx="1"/>
          </p:nvPr>
        </p:nvSpPr>
        <p:spPr/>
        <p:txBody>
          <a:bodyPr>
            <a:normAutofit/>
          </a:bodyPr>
          <a:lstStyle/>
          <a:p>
            <a:r>
              <a:rPr lang="en-GB" sz="2800" i="1" dirty="0"/>
              <a:t>“The extension of the DevOps methodology to include Machine Learning and Data Science assets as first-class citizens within the DevOps ecology” </a:t>
            </a:r>
            <a:r>
              <a:rPr lang="en-GB" sz="2800" dirty="0"/>
              <a:t>(https://</a:t>
            </a:r>
            <a:r>
              <a:rPr lang="en-GB" sz="2800" dirty="0" err="1"/>
              <a:t>github.com</a:t>
            </a:r>
            <a:r>
              <a:rPr lang="en-GB" sz="2800" dirty="0"/>
              <a:t>/</a:t>
            </a:r>
            <a:r>
              <a:rPr lang="en-GB" sz="2800" dirty="0" err="1"/>
              <a:t>cdfoundation</a:t>
            </a:r>
            <a:r>
              <a:rPr lang="en-GB" sz="2800" dirty="0"/>
              <a:t>/sig-</a:t>
            </a:r>
            <a:r>
              <a:rPr lang="en-GB" sz="2800" dirty="0" err="1"/>
              <a:t>mlops</a:t>
            </a:r>
            <a:r>
              <a:rPr lang="en-GB" sz="2800" dirty="0"/>
              <a:t>)</a:t>
            </a:r>
          </a:p>
          <a:p>
            <a:r>
              <a:rPr lang="en-GB" sz="2800" i="1" dirty="0"/>
              <a:t>“The use of scientific principles, tools, and techniques of machine learning and traditional software engineering to design and build complex computing systems. Machine Learning  Engineering encompasses all stages from data collection, to model building, to make the model available for use by the product or the consumers”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12</a:t>
            </a:fld>
            <a:endParaRPr lang="it-IT" dirty="0"/>
          </a:p>
        </p:txBody>
      </p:sp>
    </p:spTree>
    <p:extLst>
      <p:ext uri="{BB962C8B-B14F-4D97-AF65-F5344CB8AC3E}">
        <p14:creationId xmlns:p14="http://schemas.microsoft.com/office/powerpoint/2010/main" val="30955782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GB" i="0" dirty="0">
                <a:solidFill>
                  <a:srgbClr val="000000"/>
                </a:solidFill>
                <a:effectLst/>
                <a:latin typeface="Inter"/>
              </a:rPr>
              <a:t>Training-serving skew</a:t>
            </a:r>
            <a:endParaRPr lang="en-IT" dirty="0"/>
          </a:p>
        </p:txBody>
      </p:sp>
      <p:sp>
        <p:nvSpPr>
          <p:cNvPr id="5" name="Content Placeholder 4">
            <a:extLst>
              <a:ext uri="{FF2B5EF4-FFF2-40B4-BE49-F238E27FC236}">
                <a16:creationId xmlns:a16="http://schemas.microsoft.com/office/drawing/2014/main" id="{0711E2C3-95F1-1096-6F60-CF1CC6CF2697}"/>
              </a:ext>
            </a:extLst>
          </p:cNvPr>
          <p:cNvSpPr>
            <a:spLocks noGrp="1"/>
          </p:cNvSpPr>
          <p:nvPr>
            <p:ph sz="half" idx="1"/>
          </p:nvPr>
        </p:nvSpPr>
        <p:spPr/>
        <p:txBody>
          <a:bodyPr>
            <a:normAutofit/>
          </a:bodyPr>
          <a:lstStyle/>
          <a:p>
            <a:r>
              <a:rPr lang="en-GB" sz="2000" i="0" dirty="0">
                <a:solidFill>
                  <a:srgbClr val="000000"/>
                </a:solidFill>
                <a:effectLst/>
                <a:latin typeface="Inter"/>
              </a:rPr>
              <a:t>It is often mixed with data drift or used interchangeably </a:t>
            </a:r>
            <a:r>
              <a:rPr lang="en-GB" sz="2000" i="0" dirty="0">
                <a:solidFill>
                  <a:schemeClr val="accent6">
                    <a:lumMod val="75000"/>
                  </a:schemeClr>
                </a:solidFill>
                <a:effectLst/>
                <a:latin typeface="Inter"/>
              </a:rPr>
              <a:t>but the root cause of skew is not the same</a:t>
            </a:r>
            <a:r>
              <a:rPr lang="en-GB" sz="2000" i="0" dirty="0">
                <a:solidFill>
                  <a:srgbClr val="000000"/>
                </a:solidFill>
                <a:effectLst/>
                <a:latin typeface="Inter"/>
              </a:rPr>
              <a:t>.</a:t>
            </a:r>
          </a:p>
          <a:p>
            <a:r>
              <a:rPr lang="en-GB" sz="2000" i="0" dirty="0">
                <a:solidFill>
                  <a:srgbClr val="000000"/>
                </a:solidFill>
                <a:effectLst/>
                <a:latin typeface="Inter"/>
              </a:rPr>
              <a:t>In this case, there is no "drift," which assumes a change during the production use of the model. </a:t>
            </a:r>
          </a:p>
          <a:p>
            <a:r>
              <a:rPr lang="en-GB" sz="2000" i="0" dirty="0">
                <a:solidFill>
                  <a:srgbClr val="000000"/>
                </a:solidFill>
                <a:effectLst/>
                <a:latin typeface="Inter"/>
              </a:rPr>
              <a:t>Training-serving skew often happens when you train a model on an artificially constructed or cleaned dataset. This data does not necessarily represent the real world, or does this incompletely.</a:t>
            </a:r>
            <a:endParaRPr lang="en-IT" sz="2000" dirty="0"/>
          </a:p>
        </p:txBody>
      </p:sp>
      <p:pic>
        <p:nvPicPr>
          <p:cNvPr id="8" name="Content Placeholder 7">
            <a:extLst>
              <a:ext uri="{FF2B5EF4-FFF2-40B4-BE49-F238E27FC236}">
                <a16:creationId xmlns:a16="http://schemas.microsoft.com/office/drawing/2014/main" id="{938C5218-9BEE-950D-F985-EB3D7FE3C3F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614964"/>
            <a:ext cx="5384800" cy="2496434"/>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120</a:t>
            </a:fld>
            <a:endParaRPr lang="it-IT" dirty="0"/>
          </a:p>
        </p:txBody>
      </p:sp>
    </p:spTree>
    <p:extLst>
      <p:ext uri="{BB962C8B-B14F-4D97-AF65-F5344CB8AC3E}">
        <p14:creationId xmlns:p14="http://schemas.microsoft.com/office/powerpoint/2010/main" val="40889210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normAutofit fontScale="90000"/>
          </a:bodyPr>
          <a:lstStyle/>
          <a:p>
            <a:r>
              <a:rPr lang="en-GB" b="0" i="1" dirty="0">
                <a:solidFill>
                  <a:srgbClr val="000000"/>
                </a:solidFill>
                <a:effectLst/>
                <a:latin typeface="Inter"/>
              </a:rPr>
              <a:t>“Past performance is no guarantee of future results”</a:t>
            </a:r>
            <a:endParaRPr lang="en-IT" i="1" dirty="0"/>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rmAutofit fontScale="77500" lnSpcReduction="20000"/>
          </a:bodyPr>
          <a:lstStyle/>
          <a:p>
            <a:r>
              <a:rPr lang="en-GB" i="0" dirty="0">
                <a:solidFill>
                  <a:srgbClr val="000000"/>
                </a:solidFill>
                <a:effectLst/>
                <a:latin typeface="Inter"/>
              </a:rPr>
              <a:t>People call it model drift, decay, or staleness.</a:t>
            </a:r>
            <a:endParaRPr lang="en-GB" dirty="0"/>
          </a:p>
          <a:p>
            <a:r>
              <a:rPr lang="en-GB" i="0" dirty="0">
                <a:solidFill>
                  <a:schemeClr val="accent6">
                    <a:lumMod val="75000"/>
                  </a:schemeClr>
                </a:solidFill>
                <a:effectLst/>
                <a:latin typeface="Inter"/>
              </a:rPr>
              <a:t>Things change, and model performance degrades over time. </a:t>
            </a:r>
          </a:p>
          <a:p>
            <a:r>
              <a:rPr lang="en-GB" i="0" dirty="0">
                <a:solidFill>
                  <a:srgbClr val="000000"/>
                </a:solidFill>
                <a:effectLst/>
                <a:latin typeface="Inter"/>
              </a:rPr>
              <a:t>The ultimate measure is the model quality metric. It can be accuracy, mean error rate, or some downstream business KPI, such as click-through rate.</a:t>
            </a:r>
            <a:endParaRPr lang="en-GB" dirty="0"/>
          </a:p>
          <a:p>
            <a:r>
              <a:rPr lang="en-GB" i="0" dirty="0">
                <a:solidFill>
                  <a:srgbClr val="000000"/>
                </a:solidFill>
                <a:effectLst/>
                <a:latin typeface="Inter"/>
              </a:rPr>
              <a:t>No model lives forever, but the speed of decay varies.</a:t>
            </a:r>
          </a:p>
          <a:p>
            <a:pPr lvl="1"/>
            <a:r>
              <a:rPr lang="en-GB" i="0" dirty="0">
                <a:solidFill>
                  <a:srgbClr val="000000"/>
                </a:solidFill>
                <a:effectLst/>
                <a:latin typeface="Inter"/>
              </a:rPr>
              <a:t>Some models can last years without an update. For example, certain computer vision or language models. Or any decision system in an isolated, stable environment.</a:t>
            </a:r>
            <a:endParaRPr lang="en-GB" dirty="0"/>
          </a:p>
          <a:p>
            <a:pPr lvl="1"/>
            <a:r>
              <a:rPr lang="en-GB" i="0" dirty="0">
                <a:solidFill>
                  <a:srgbClr val="000000"/>
                </a:solidFill>
                <a:effectLst/>
                <a:latin typeface="Inter"/>
              </a:rPr>
              <a:t>Others might need daily retraining on the fresh data.</a:t>
            </a:r>
            <a:endParaRPr lang="en-IT" dirty="0"/>
          </a:p>
        </p:txBody>
      </p:sp>
      <p:pic>
        <p:nvPicPr>
          <p:cNvPr id="7" name="Content Placeholder 6" descr="Diagram&#10;&#10;Description automatically generated">
            <a:extLst>
              <a:ext uri="{FF2B5EF4-FFF2-40B4-BE49-F238E27FC236}">
                <a16:creationId xmlns:a16="http://schemas.microsoft.com/office/drawing/2014/main" id="{053CF944-C961-3D1E-9B11-FFF93675540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879976" y="2343794"/>
            <a:ext cx="6312024" cy="3234045"/>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121</a:t>
            </a:fld>
            <a:endParaRPr lang="it-IT" dirty="0"/>
          </a:p>
        </p:txBody>
      </p:sp>
    </p:spTree>
    <p:extLst>
      <p:ext uri="{BB962C8B-B14F-4D97-AF65-F5344CB8AC3E}">
        <p14:creationId xmlns:p14="http://schemas.microsoft.com/office/powerpoint/2010/main" val="2111127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30481-56F0-A3B8-78F3-55D44B2DAA2D}"/>
              </a:ext>
            </a:extLst>
          </p:cNvPr>
          <p:cNvSpPr>
            <a:spLocks noGrp="1"/>
          </p:cNvSpPr>
          <p:nvPr>
            <p:ph type="title"/>
          </p:nvPr>
        </p:nvSpPr>
        <p:spPr/>
        <p:txBody>
          <a:bodyPr/>
          <a:lstStyle/>
          <a:p>
            <a:r>
              <a:rPr lang="en-IT" dirty="0"/>
              <a:t>Data Drift</a:t>
            </a:r>
          </a:p>
        </p:txBody>
      </p:sp>
      <p:sp>
        <p:nvSpPr>
          <p:cNvPr id="5" name="Content Placeholder 4">
            <a:extLst>
              <a:ext uri="{FF2B5EF4-FFF2-40B4-BE49-F238E27FC236}">
                <a16:creationId xmlns:a16="http://schemas.microsoft.com/office/drawing/2014/main" id="{63E108EB-CA84-14C5-753D-8C09A0FBDC98}"/>
              </a:ext>
            </a:extLst>
          </p:cNvPr>
          <p:cNvSpPr>
            <a:spLocks noGrp="1"/>
          </p:cNvSpPr>
          <p:nvPr>
            <p:ph sz="half" idx="1"/>
          </p:nvPr>
        </p:nvSpPr>
        <p:spPr/>
        <p:txBody>
          <a:bodyPr>
            <a:normAutofit fontScale="77500" lnSpcReduction="20000"/>
          </a:bodyPr>
          <a:lstStyle/>
          <a:p>
            <a:r>
              <a:rPr lang="en-GB" i="0" dirty="0">
                <a:solidFill>
                  <a:schemeClr val="accent6">
                    <a:lumMod val="75000"/>
                  </a:schemeClr>
                </a:solidFill>
                <a:effectLst/>
                <a:latin typeface="Inter"/>
              </a:rPr>
              <a:t>Data drift, feature drift, population, or covariate shift. </a:t>
            </a:r>
            <a:r>
              <a:rPr lang="en-GB" i="0" dirty="0">
                <a:solidFill>
                  <a:srgbClr val="000000"/>
                </a:solidFill>
                <a:effectLst/>
                <a:latin typeface="Inter"/>
              </a:rPr>
              <a:t>Quite a few names to describe essentially the same thing.</a:t>
            </a:r>
            <a:r>
              <a:rPr lang="en-GB" dirty="0"/>
              <a:t> </a:t>
            </a:r>
            <a:r>
              <a:rPr lang="en-GB" i="0" dirty="0">
                <a:solidFill>
                  <a:srgbClr val="000000"/>
                </a:solidFill>
                <a:effectLst/>
                <a:latin typeface="Inter"/>
              </a:rPr>
              <a:t>Which is: the input data has changed. </a:t>
            </a:r>
          </a:p>
          <a:p>
            <a:r>
              <a:rPr lang="en-GB" i="0" dirty="0">
                <a:solidFill>
                  <a:srgbClr val="000000"/>
                </a:solidFill>
                <a:effectLst/>
                <a:latin typeface="Inter"/>
              </a:rPr>
              <a:t>The distribution of the variables is meaningfully different. As a result, the trained model is not relevant for this new data.</a:t>
            </a:r>
          </a:p>
          <a:p>
            <a:r>
              <a:rPr lang="en-GB" i="0" dirty="0">
                <a:solidFill>
                  <a:srgbClr val="000000"/>
                </a:solidFill>
                <a:effectLst/>
                <a:latin typeface="Inter"/>
              </a:rPr>
              <a:t>It would still perform well on the data that is similar to the "old" one! The model is fine, as much as the model "in a vacuum" can be.</a:t>
            </a:r>
          </a:p>
          <a:p>
            <a:r>
              <a:rPr lang="en-GB" dirty="0">
                <a:solidFill>
                  <a:srgbClr val="000000"/>
                </a:solidFill>
                <a:latin typeface="Inter"/>
              </a:rPr>
              <a:t>In</a:t>
            </a:r>
            <a:r>
              <a:rPr lang="en-GB" i="0" dirty="0">
                <a:solidFill>
                  <a:srgbClr val="000000"/>
                </a:solidFill>
                <a:effectLst/>
                <a:latin typeface="Inter"/>
              </a:rPr>
              <a:t> practical terms, it become dramatically less useful since we are dealing with a new feature space.</a:t>
            </a:r>
            <a:endParaRPr lang="en-IT" dirty="0"/>
          </a:p>
        </p:txBody>
      </p:sp>
      <p:sp>
        <p:nvSpPr>
          <p:cNvPr id="4" name="Slide Number Placeholder 3">
            <a:extLst>
              <a:ext uri="{FF2B5EF4-FFF2-40B4-BE49-F238E27FC236}">
                <a16:creationId xmlns:a16="http://schemas.microsoft.com/office/drawing/2014/main" id="{C11D5E0A-E2DE-E086-CE98-2243769E6087}"/>
              </a:ext>
            </a:extLst>
          </p:cNvPr>
          <p:cNvSpPr>
            <a:spLocks noGrp="1"/>
          </p:cNvSpPr>
          <p:nvPr>
            <p:ph type="sldNum" sz="quarter" idx="12"/>
          </p:nvPr>
        </p:nvSpPr>
        <p:spPr/>
        <p:txBody>
          <a:bodyPr/>
          <a:lstStyle/>
          <a:p>
            <a:fld id="{D2040F39-7941-49A4-B48D-F201B18B6351}" type="slidenum">
              <a:rPr lang="it-IT" smtClean="0"/>
              <a:pPr/>
              <a:t>122</a:t>
            </a:fld>
            <a:endParaRPr lang="it-IT" dirty="0"/>
          </a:p>
        </p:txBody>
      </p:sp>
      <p:pic>
        <p:nvPicPr>
          <p:cNvPr id="7" name="Content Placeholder 7" descr="A picture containing graphical user interface&#10;&#10;Description automatically generated">
            <a:extLst>
              <a:ext uri="{FF2B5EF4-FFF2-40B4-BE49-F238E27FC236}">
                <a16:creationId xmlns:a16="http://schemas.microsoft.com/office/drawing/2014/main" id="{186F53AD-E7AA-C294-2908-3066221BD8F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418298"/>
            <a:ext cx="5384800" cy="2889768"/>
          </a:xfrm>
        </p:spPr>
      </p:pic>
    </p:spTree>
    <p:extLst>
      <p:ext uri="{BB962C8B-B14F-4D97-AF65-F5344CB8AC3E}">
        <p14:creationId xmlns:p14="http://schemas.microsoft.com/office/powerpoint/2010/main" val="2819474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30481-56F0-A3B8-78F3-55D44B2DAA2D}"/>
              </a:ext>
            </a:extLst>
          </p:cNvPr>
          <p:cNvSpPr>
            <a:spLocks noGrp="1"/>
          </p:cNvSpPr>
          <p:nvPr>
            <p:ph type="title"/>
          </p:nvPr>
        </p:nvSpPr>
        <p:spPr/>
        <p:txBody>
          <a:bodyPr/>
          <a:lstStyle/>
          <a:p>
            <a:r>
              <a:rPr lang="en-IT" dirty="0"/>
              <a:t>Data Drift</a:t>
            </a:r>
          </a:p>
        </p:txBody>
      </p:sp>
      <p:sp>
        <p:nvSpPr>
          <p:cNvPr id="5" name="Content Placeholder 4">
            <a:extLst>
              <a:ext uri="{FF2B5EF4-FFF2-40B4-BE49-F238E27FC236}">
                <a16:creationId xmlns:a16="http://schemas.microsoft.com/office/drawing/2014/main" id="{63E108EB-CA84-14C5-753D-8C09A0FBDC98}"/>
              </a:ext>
            </a:extLst>
          </p:cNvPr>
          <p:cNvSpPr>
            <a:spLocks noGrp="1"/>
          </p:cNvSpPr>
          <p:nvPr>
            <p:ph sz="half" idx="1"/>
          </p:nvPr>
        </p:nvSpPr>
        <p:spPr/>
        <p:txBody>
          <a:bodyPr>
            <a:normAutofit fontScale="77500" lnSpcReduction="20000"/>
          </a:bodyPr>
          <a:lstStyle/>
          <a:p>
            <a:r>
              <a:rPr lang="en-GB" i="0" dirty="0">
                <a:solidFill>
                  <a:schemeClr val="accent6">
                    <a:lumMod val="75000"/>
                  </a:schemeClr>
                </a:solidFill>
                <a:effectLst/>
                <a:latin typeface="Inter"/>
              </a:rPr>
              <a:t>Data drift, feature drift, population, or covariate shift. </a:t>
            </a:r>
            <a:r>
              <a:rPr lang="en-GB" i="0" dirty="0">
                <a:solidFill>
                  <a:srgbClr val="000000"/>
                </a:solidFill>
                <a:effectLst/>
                <a:latin typeface="Inter"/>
              </a:rPr>
              <a:t>Quite a few names to describe essentially the same thing.</a:t>
            </a:r>
            <a:r>
              <a:rPr lang="en-GB" dirty="0"/>
              <a:t> </a:t>
            </a:r>
            <a:r>
              <a:rPr lang="en-GB" i="0" dirty="0">
                <a:solidFill>
                  <a:srgbClr val="000000"/>
                </a:solidFill>
                <a:effectLst/>
                <a:latin typeface="Inter"/>
              </a:rPr>
              <a:t>Which is: the input data has changed. </a:t>
            </a:r>
          </a:p>
          <a:p>
            <a:r>
              <a:rPr lang="en-GB" i="0" dirty="0">
                <a:solidFill>
                  <a:srgbClr val="000000"/>
                </a:solidFill>
                <a:effectLst/>
                <a:latin typeface="Inter"/>
              </a:rPr>
              <a:t>The distribution of the variables is meaningfully different. As a result, the trained model is not relevant for this new data.</a:t>
            </a:r>
          </a:p>
          <a:p>
            <a:r>
              <a:rPr lang="en-GB" i="0" dirty="0">
                <a:solidFill>
                  <a:srgbClr val="000000"/>
                </a:solidFill>
                <a:effectLst/>
                <a:latin typeface="Inter"/>
              </a:rPr>
              <a:t>It would still perform well on the data that is similar to the "old" one! The model is fine, as much as the model "in a vacuum" can be.</a:t>
            </a:r>
          </a:p>
          <a:p>
            <a:r>
              <a:rPr lang="en-GB" dirty="0">
                <a:solidFill>
                  <a:srgbClr val="000000"/>
                </a:solidFill>
                <a:latin typeface="Inter"/>
              </a:rPr>
              <a:t>In</a:t>
            </a:r>
            <a:r>
              <a:rPr lang="en-GB" i="0" dirty="0">
                <a:solidFill>
                  <a:srgbClr val="000000"/>
                </a:solidFill>
                <a:effectLst/>
                <a:latin typeface="Inter"/>
              </a:rPr>
              <a:t> practical terms, it become dramatically less useful since we are dealing with a new feature space.</a:t>
            </a:r>
            <a:endParaRPr lang="en-IT" dirty="0"/>
          </a:p>
        </p:txBody>
      </p:sp>
      <p:sp>
        <p:nvSpPr>
          <p:cNvPr id="4" name="Slide Number Placeholder 3">
            <a:extLst>
              <a:ext uri="{FF2B5EF4-FFF2-40B4-BE49-F238E27FC236}">
                <a16:creationId xmlns:a16="http://schemas.microsoft.com/office/drawing/2014/main" id="{C11D5E0A-E2DE-E086-CE98-2243769E6087}"/>
              </a:ext>
            </a:extLst>
          </p:cNvPr>
          <p:cNvSpPr>
            <a:spLocks noGrp="1"/>
          </p:cNvSpPr>
          <p:nvPr>
            <p:ph type="sldNum" sz="quarter" idx="12"/>
          </p:nvPr>
        </p:nvSpPr>
        <p:spPr/>
        <p:txBody>
          <a:bodyPr/>
          <a:lstStyle/>
          <a:p>
            <a:fld id="{D2040F39-7941-49A4-B48D-F201B18B6351}" type="slidenum">
              <a:rPr lang="it-IT" smtClean="0"/>
              <a:pPr/>
              <a:t>123</a:t>
            </a:fld>
            <a:endParaRPr lang="it-IT" dirty="0"/>
          </a:p>
        </p:txBody>
      </p:sp>
      <p:pic>
        <p:nvPicPr>
          <p:cNvPr id="10" name="Content Placeholder 9" descr="Chart&#10;&#10;Description automatically generated with medium confidence">
            <a:extLst>
              <a:ext uri="{FF2B5EF4-FFF2-40B4-BE49-F238E27FC236}">
                <a16:creationId xmlns:a16="http://schemas.microsoft.com/office/drawing/2014/main" id="{D12B4EC9-E694-381E-1369-301646C5F1F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24654" y="1600200"/>
            <a:ext cx="4730691" cy="4525963"/>
          </a:xfrm>
          <a:prstGeom prst="rect">
            <a:avLst/>
          </a:prstGeom>
        </p:spPr>
      </p:pic>
    </p:spTree>
    <p:extLst>
      <p:ext uri="{BB962C8B-B14F-4D97-AF65-F5344CB8AC3E}">
        <p14:creationId xmlns:p14="http://schemas.microsoft.com/office/powerpoint/2010/main" val="8471485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IT" dirty="0"/>
              <a:t>Concept Drift</a:t>
            </a:r>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rmAutofit fontScale="70000" lnSpcReduction="20000"/>
          </a:bodyPr>
          <a:lstStyle/>
          <a:p>
            <a:r>
              <a:rPr lang="en-GB" dirty="0"/>
              <a:t>Concept drift occurs when the patterns the model learned no longer hold.</a:t>
            </a:r>
          </a:p>
          <a:p>
            <a:r>
              <a:rPr lang="en-GB" dirty="0"/>
              <a:t>In contrast to the data drift, the distributions (such as user demographics, frequency of words, etc.) might even remain the same. </a:t>
            </a:r>
            <a:r>
              <a:rPr lang="en-GB" dirty="0">
                <a:solidFill>
                  <a:schemeClr val="accent6">
                    <a:lumMod val="75000"/>
                  </a:schemeClr>
                </a:solidFill>
              </a:rPr>
              <a:t>Instead, the relationships between the model inputs and outputs change.</a:t>
            </a:r>
          </a:p>
          <a:p>
            <a:r>
              <a:rPr lang="en-GB" dirty="0"/>
              <a:t>In essence, the very meaning of what we are trying to predict evolves. Depending on the scale, this will make the model less accurate or even obsolete.</a:t>
            </a:r>
          </a:p>
          <a:p>
            <a:endParaRPr lang="en-GB" dirty="0"/>
          </a:p>
          <a:p>
            <a:endParaRPr lang="en-IT" dirty="0"/>
          </a:p>
        </p:txBody>
      </p:sp>
      <p:sp>
        <p:nvSpPr>
          <p:cNvPr id="5" name="Content Placeholder 4">
            <a:extLst>
              <a:ext uri="{FF2B5EF4-FFF2-40B4-BE49-F238E27FC236}">
                <a16:creationId xmlns:a16="http://schemas.microsoft.com/office/drawing/2014/main" id="{657861D3-E0F3-51AC-2925-A8549D98B484}"/>
              </a:ext>
            </a:extLst>
          </p:cNvPr>
          <p:cNvSpPr>
            <a:spLocks noGrp="1"/>
          </p:cNvSpPr>
          <p:nvPr>
            <p:ph sz="half" idx="2"/>
          </p:nvPr>
        </p:nvSpPr>
        <p:spPr/>
        <p:txBody>
          <a:bodyPr>
            <a:normAutofit fontScale="70000" lnSpcReduction="20000"/>
          </a:bodyPr>
          <a:lstStyle/>
          <a:p>
            <a:r>
              <a:rPr lang="en-GB" i="0" dirty="0">
                <a:solidFill>
                  <a:schemeClr val="accent6">
                    <a:lumMod val="75000"/>
                  </a:schemeClr>
                </a:solidFill>
                <a:effectLst/>
                <a:latin typeface="Inter"/>
              </a:rPr>
              <a:t>How fast do models age?</a:t>
            </a:r>
          </a:p>
          <a:p>
            <a:r>
              <a:rPr lang="en-GB" b="0" i="0" dirty="0">
                <a:solidFill>
                  <a:srgbClr val="000000"/>
                </a:solidFill>
                <a:effectLst/>
                <a:latin typeface="Inter"/>
              </a:rPr>
              <a:t>It depends, of course. But it is often possible to get an estimate ahead of time.</a:t>
            </a:r>
          </a:p>
          <a:p>
            <a:r>
              <a:rPr lang="en-GB" b="0" i="0" dirty="0">
                <a:solidFill>
                  <a:srgbClr val="000000"/>
                </a:solidFill>
                <a:effectLst/>
                <a:latin typeface="Inter"/>
              </a:rPr>
              <a:t>If we are building a supervised prediction model, we know the past ground truth. We can train the model on older data and apply it to later periods. Then we can imitate model retraining with different frequencies and measure how it impacts model quality.</a:t>
            </a:r>
          </a:p>
          <a:p>
            <a:r>
              <a:rPr lang="en-GB" i="0" dirty="0">
                <a:solidFill>
                  <a:srgbClr val="000000"/>
                </a:solidFill>
                <a:effectLst/>
                <a:latin typeface="Inter"/>
              </a:rPr>
              <a:t>Such a test gives us a good proxy on regular model retraining needs. Does each new week's data improve the performance? Or a 3-month old model still performs as good as new?</a:t>
            </a:r>
            <a:br>
              <a:rPr lang="en-GB" dirty="0"/>
            </a:br>
            <a:endParaRPr lang="en-IT" dirty="0"/>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124</a:t>
            </a:fld>
            <a:endParaRPr lang="it-IT" dirty="0"/>
          </a:p>
        </p:txBody>
      </p:sp>
    </p:spTree>
    <p:extLst>
      <p:ext uri="{BB962C8B-B14F-4D97-AF65-F5344CB8AC3E}">
        <p14:creationId xmlns:p14="http://schemas.microsoft.com/office/powerpoint/2010/main" val="30623301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GB" i="0" dirty="0">
                <a:solidFill>
                  <a:srgbClr val="000000"/>
                </a:solidFill>
                <a:effectLst/>
                <a:latin typeface="Inter"/>
              </a:rPr>
              <a:t>Gradual Concept </a:t>
            </a:r>
            <a:r>
              <a:rPr lang="en-GB" dirty="0">
                <a:solidFill>
                  <a:srgbClr val="000000"/>
                </a:solidFill>
                <a:latin typeface="Inter"/>
              </a:rPr>
              <a:t>D</a:t>
            </a:r>
            <a:r>
              <a:rPr lang="en-GB" i="0" dirty="0">
                <a:solidFill>
                  <a:srgbClr val="000000"/>
                </a:solidFill>
                <a:effectLst/>
                <a:latin typeface="Inter"/>
              </a:rPr>
              <a:t>rift</a:t>
            </a:r>
            <a:endParaRPr lang="en-IT" dirty="0"/>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rmAutofit fontScale="62500" lnSpcReduction="20000"/>
          </a:bodyPr>
          <a:lstStyle/>
          <a:p>
            <a:pPr algn="l">
              <a:buFont typeface="Arial" panose="020B0604020202020204" pitchFamily="34" charset="0"/>
              <a:buChar char="•"/>
            </a:pPr>
            <a:r>
              <a:rPr lang="en-GB" i="0" dirty="0">
                <a:solidFill>
                  <a:srgbClr val="000000"/>
                </a:solidFill>
                <a:effectLst/>
                <a:latin typeface="Inter"/>
              </a:rPr>
              <a:t>Gradual or incremental drift is the one we expect.</a:t>
            </a:r>
            <a:br>
              <a:rPr lang="en-GB" dirty="0"/>
            </a:br>
            <a:r>
              <a:rPr lang="en-GB" i="0" dirty="0">
                <a:solidFill>
                  <a:srgbClr val="000000"/>
                </a:solidFill>
                <a:effectLst/>
                <a:latin typeface="Inter"/>
              </a:rPr>
              <a:t>The world changes and the model grows old. Its quality decline follows the gradual changes in external factors.</a:t>
            </a:r>
            <a:br>
              <a:rPr lang="en-GB" dirty="0"/>
            </a:br>
            <a:br>
              <a:rPr lang="en-GB" dirty="0"/>
            </a:br>
            <a:r>
              <a:rPr lang="en-GB" i="0" dirty="0">
                <a:solidFill>
                  <a:srgbClr val="000000"/>
                </a:solidFill>
                <a:effectLst/>
                <a:latin typeface="Inter"/>
              </a:rPr>
              <a:t>Some examples:</a:t>
            </a:r>
          </a:p>
          <a:p>
            <a:pPr algn="l">
              <a:buFont typeface="Arial" panose="020B0604020202020204" pitchFamily="34" charset="0"/>
              <a:buChar char="•"/>
            </a:pPr>
            <a:r>
              <a:rPr lang="en-GB" i="0" dirty="0">
                <a:solidFill>
                  <a:schemeClr val="accent6">
                    <a:lumMod val="75000"/>
                  </a:schemeClr>
                </a:solidFill>
                <a:effectLst/>
                <a:latin typeface="Inter"/>
              </a:rPr>
              <a:t>Competitors launch new products</a:t>
            </a:r>
            <a:r>
              <a:rPr lang="en-GB" i="0" dirty="0">
                <a:solidFill>
                  <a:srgbClr val="000000"/>
                </a:solidFill>
                <a:effectLst/>
                <a:latin typeface="Inter"/>
              </a:rPr>
              <a:t>. Consumers have more choices, and their </a:t>
            </a:r>
            <a:r>
              <a:rPr lang="en-GB" i="0" dirty="0" err="1">
                <a:solidFill>
                  <a:srgbClr val="000000"/>
                </a:solidFill>
                <a:effectLst/>
                <a:latin typeface="Inter"/>
              </a:rPr>
              <a:t>behavior</a:t>
            </a:r>
            <a:r>
              <a:rPr lang="en-GB" i="0" dirty="0">
                <a:solidFill>
                  <a:srgbClr val="000000"/>
                </a:solidFill>
                <a:effectLst/>
                <a:latin typeface="Inter"/>
              </a:rPr>
              <a:t> changes. As should sales forecasting models.</a:t>
            </a:r>
          </a:p>
          <a:p>
            <a:pPr algn="l">
              <a:buFont typeface="Arial" panose="020B0604020202020204" pitchFamily="34" charset="0"/>
              <a:buChar char="•"/>
            </a:pPr>
            <a:r>
              <a:rPr lang="en-GB" i="0" dirty="0">
                <a:solidFill>
                  <a:schemeClr val="accent6">
                    <a:lumMod val="75000"/>
                  </a:schemeClr>
                </a:solidFill>
                <a:effectLst/>
                <a:latin typeface="Inter"/>
              </a:rPr>
              <a:t>Macroeconomic conditions evolve</a:t>
            </a:r>
            <a:r>
              <a:rPr lang="en-GB" i="0" dirty="0">
                <a:solidFill>
                  <a:srgbClr val="000000"/>
                </a:solidFill>
                <a:effectLst/>
                <a:latin typeface="Inter"/>
              </a:rPr>
              <a:t>. As some borrowers default on their loans, the credit risk is redefined. Scoring models need to learn it.</a:t>
            </a:r>
          </a:p>
          <a:p>
            <a:pPr algn="l">
              <a:buFont typeface="Arial" panose="020B0604020202020204" pitchFamily="34" charset="0"/>
              <a:buChar char="•"/>
            </a:pPr>
            <a:r>
              <a:rPr lang="en-GB" i="0" dirty="0">
                <a:solidFill>
                  <a:schemeClr val="accent6">
                    <a:lumMod val="75000"/>
                  </a:schemeClr>
                </a:solidFill>
                <a:effectLst/>
                <a:latin typeface="Inter"/>
              </a:rPr>
              <a:t>Mechanical wear of equipment</a:t>
            </a:r>
            <a:r>
              <a:rPr lang="en-GB" i="0" dirty="0">
                <a:solidFill>
                  <a:srgbClr val="000000"/>
                </a:solidFill>
                <a:effectLst/>
                <a:latin typeface="Inter"/>
              </a:rPr>
              <a:t>. Under the same process parameters, the patterns are now slightly different. It affects quality prediction models in manufacturing.</a:t>
            </a:r>
          </a:p>
          <a:p>
            <a:endParaRPr lang="en-IT" dirty="0"/>
          </a:p>
        </p:txBody>
      </p:sp>
      <p:pic>
        <p:nvPicPr>
          <p:cNvPr id="7" name="Content Placeholder 6" descr="Chart, bar chart, histogram&#10;&#10;Description automatically generated">
            <a:extLst>
              <a:ext uri="{FF2B5EF4-FFF2-40B4-BE49-F238E27FC236}">
                <a16:creationId xmlns:a16="http://schemas.microsoft.com/office/drawing/2014/main" id="{F0A7E017-768E-BC3A-9E5E-74B99C6BBD3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348881"/>
            <a:ext cx="5784416" cy="2899838"/>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125</a:t>
            </a:fld>
            <a:endParaRPr lang="it-IT" dirty="0"/>
          </a:p>
        </p:txBody>
      </p:sp>
    </p:spTree>
    <p:extLst>
      <p:ext uri="{BB962C8B-B14F-4D97-AF65-F5344CB8AC3E}">
        <p14:creationId xmlns:p14="http://schemas.microsoft.com/office/powerpoint/2010/main" val="31679774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GB" i="0" dirty="0">
                <a:solidFill>
                  <a:srgbClr val="000000"/>
                </a:solidFill>
                <a:effectLst/>
                <a:latin typeface="Inter"/>
              </a:rPr>
              <a:t>Sudden Concept </a:t>
            </a:r>
            <a:r>
              <a:rPr lang="en-GB" dirty="0">
                <a:solidFill>
                  <a:srgbClr val="000000"/>
                </a:solidFill>
                <a:latin typeface="Inter"/>
              </a:rPr>
              <a:t>D</a:t>
            </a:r>
            <a:r>
              <a:rPr lang="en-GB" i="0" dirty="0">
                <a:solidFill>
                  <a:srgbClr val="000000"/>
                </a:solidFill>
                <a:effectLst/>
                <a:latin typeface="Inter"/>
              </a:rPr>
              <a:t>rift</a:t>
            </a:r>
            <a:endParaRPr lang="en-IT" dirty="0"/>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Autofit/>
          </a:bodyPr>
          <a:lstStyle/>
          <a:p>
            <a:r>
              <a:rPr lang="en-GB" sz="1600" dirty="0"/>
              <a:t>External changes might be more sudden or drastic (e.g. COVID). Almost overnight, the mobility and shopping patterns shifted. Demand forecasting models would not guess that sales of yoga pants surge 350% (like it happened to Stitch Fix) or that most flights will be </a:t>
            </a:r>
            <a:r>
              <a:rPr lang="en-GB" sz="1600" dirty="0" err="1"/>
              <a:t>canceled</a:t>
            </a:r>
            <a:r>
              <a:rPr lang="en-GB" sz="1600" dirty="0"/>
              <a:t> as borders close. </a:t>
            </a:r>
          </a:p>
          <a:p>
            <a:pPr algn="l">
              <a:buFont typeface="Arial" panose="020B0604020202020204" pitchFamily="34" charset="0"/>
              <a:buChar char="•"/>
            </a:pPr>
            <a:endParaRPr lang="en-GB" sz="1600" i="0" dirty="0">
              <a:solidFill>
                <a:srgbClr val="000000"/>
              </a:solidFill>
              <a:effectLst/>
              <a:latin typeface="Inter"/>
            </a:endParaRPr>
          </a:p>
          <a:p>
            <a:pPr marL="0" indent="0" algn="l">
              <a:buNone/>
            </a:pPr>
            <a:r>
              <a:rPr lang="en-GB" sz="1600" i="0" dirty="0">
                <a:solidFill>
                  <a:srgbClr val="000000"/>
                </a:solidFill>
                <a:effectLst/>
                <a:latin typeface="Inter"/>
              </a:rPr>
              <a:t>Some examples:</a:t>
            </a:r>
          </a:p>
          <a:p>
            <a:r>
              <a:rPr lang="en-GB" sz="1600" dirty="0">
                <a:solidFill>
                  <a:schemeClr val="accent6">
                    <a:lumMod val="75000"/>
                  </a:schemeClr>
                </a:solidFill>
              </a:rPr>
              <a:t>Change in the interest rate by the central bank</a:t>
            </a:r>
            <a:r>
              <a:rPr lang="en-GB" sz="1600" dirty="0"/>
              <a:t>. All financial and investment </a:t>
            </a:r>
            <a:r>
              <a:rPr lang="en-GB" sz="1600" dirty="0" err="1"/>
              <a:t>behavior</a:t>
            </a:r>
            <a:r>
              <a:rPr lang="en-GB" sz="1600" dirty="0"/>
              <a:t> is affected, and models fail to adapt to unseen patterns.</a:t>
            </a:r>
          </a:p>
          <a:p>
            <a:r>
              <a:rPr lang="en-GB" sz="1600" dirty="0">
                <a:solidFill>
                  <a:schemeClr val="accent6">
                    <a:lumMod val="75000"/>
                  </a:schemeClr>
                </a:solidFill>
              </a:rPr>
              <a:t>Technical revamp of the production line</a:t>
            </a:r>
            <a:r>
              <a:rPr lang="en-GB" sz="1600" dirty="0"/>
              <a:t>. Predictive maintenance becomes obsolete since modified equipment has new failure modes (or lack of those).</a:t>
            </a:r>
          </a:p>
          <a:p>
            <a:r>
              <a:rPr lang="en-GB" sz="1600" dirty="0">
                <a:solidFill>
                  <a:schemeClr val="accent6">
                    <a:lumMod val="75000"/>
                  </a:schemeClr>
                </a:solidFill>
              </a:rPr>
              <a:t>Major update in the app interface</a:t>
            </a:r>
            <a:r>
              <a:rPr lang="en-GB" sz="1600" dirty="0"/>
              <a:t>. Past data on clicks and conversion becomes irrelevant since the user journey is a new one.</a:t>
            </a:r>
          </a:p>
          <a:p>
            <a:endParaRPr lang="en-GB" sz="1600" dirty="0"/>
          </a:p>
          <a:p>
            <a:endParaRPr lang="en-GB" sz="1600" dirty="0"/>
          </a:p>
          <a:p>
            <a:endParaRPr lang="en-GB" sz="1600" dirty="0"/>
          </a:p>
          <a:p>
            <a:endParaRPr lang="en-IT" sz="1600" dirty="0"/>
          </a:p>
        </p:txBody>
      </p:sp>
      <p:pic>
        <p:nvPicPr>
          <p:cNvPr id="7" name="Content Placeholder 6" descr="Chart, line chart&#10;&#10;Description automatically generated">
            <a:extLst>
              <a:ext uri="{FF2B5EF4-FFF2-40B4-BE49-F238E27FC236}">
                <a16:creationId xmlns:a16="http://schemas.microsoft.com/office/drawing/2014/main" id="{FE8C0738-EDFF-69F0-8255-70F90340B59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554987"/>
            <a:ext cx="5384800" cy="2616388"/>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126</a:t>
            </a:fld>
            <a:endParaRPr lang="it-IT" dirty="0"/>
          </a:p>
        </p:txBody>
      </p:sp>
    </p:spTree>
    <p:extLst>
      <p:ext uri="{BB962C8B-B14F-4D97-AF65-F5344CB8AC3E}">
        <p14:creationId xmlns:p14="http://schemas.microsoft.com/office/powerpoint/2010/main" val="36801307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GB" i="0" dirty="0">
                <a:solidFill>
                  <a:srgbClr val="000000"/>
                </a:solidFill>
                <a:effectLst/>
                <a:latin typeface="Inter"/>
              </a:rPr>
              <a:t>Recurring Concept </a:t>
            </a:r>
            <a:r>
              <a:rPr lang="en-GB" dirty="0">
                <a:solidFill>
                  <a:srgbClr val="000000"/>
                </a:solidFill>
                <a:latin typeface="Inter"/>
              </a:rPr>
              <a:t>D</a:t>
            </a:r>
            <a:r>
              <a:rPr lang="en-GB" i="0" dirty="0">
                <a:solidFill>
                  <a:srgbClr val="000000"/>
                </a:solidFill>
                <a:effectLst/>
                <a:latin typeface="Inter"/>
              </a:rPr>
              <a:t>rift</a:t>
            </a:r>
            <a:endParaRPr lang="en-IT" dirty="0"/>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rmAutofit fontScale="77500" lnSpcReduction="20000"/>
          </a:bodyPr>
          <a:lstStyle/>
          <a:p>
            <a:r>
              <a:rPr lang="en-GB" i="0" dirty="0">
                <a:solidFill>
                  <a:srgbClr val="000000"/>
                </a:solidFill>
                <a:effectLst/>
                <a:latin typeface="Inter"/>
              </a:rPr>
              <a:t>Seasonality is a known </a:t>
            </a:r>
            <a:r>
              <a:rPr lang="en-GB" i="0" dirty="0" err="1">
                <a:solidFill>
                  <a:srgbClr val="000000"/>
                </a:solidFill>
                <a:effectLst/>
                <a:latin typeface="Inter"/>
              </a:rPr>
              <a:t>modeling</a:t>
            </a:r>
            <a:r>
              <a:rPr lang="en-GB" i="0" dirty="0">
                <a:solidFill>
                  <a:srgbClr val="000000"/>
                </a:solidFill>
                <a:effectLst/>
                <a:latin typeface="Inter"/>
              </a:rPr>
              <a:t> concept. It indeed looks like (and it is) a temporary change in the target function.</a:t>
            </a:r>
            <a:endParaRPr lang="en-GB" dirty="0"/>
          </a:p>
          <a:p>
            <a:r>
              <a:rPr lang="en-GB" i="0" dirty="0">
                <a:solidFill>
                  <a:srgbClr val="000000"/>
                </a:solidFill>
                <a:effectLst/>
                <a:latin typeface="Inter"/>
              </a:rPr>
              <a:t>The same people that shop modestly during the year show unusual patterns on Black Fridays. Bank holidays affect everything, from retail sales to production failures. Mobility on the weekend is different from business days. And so on.</a:t>
            </a:r>
          </a:p>
          <a:p>
            <a:r>
              <a:rPr lang="en-GB" i="0" dirty="0">
                <a:solidFill>
                  <a:schemeClr val="accent6">
                    <a:lumMod val="75000"/>
                  </a:schemeClr>
                </a:solidFill>
                <a:effectLst/>
                <a:latin typeface="Inter"/>
              </a:rPr>
              <a:t>From the point of model monitoring, this "drift" has no importance. </a:t>
            </a:r>
            <a:r>
              <a:rPr lang="en-GB" i="0" dirty="0">
                <a:solidFill>
                  <a:srgbClr val="000000"/>
                </a:solidFill>
                <a:effectLst/>
                <a:latin typeface="Inter"/>
              </a:rPr>
              <a:t>Weekends happen every week, and we don't need an alert. Unless we see a new pattern, of course.</a:t>
            </a:r>
            <a:endParaRPr lang="en-IT" dirty="0"/>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127</a:t>
            </a:fld>
            <a:endParaRPr lang="it-IT" dirty="0"/>
          </a:p>
        </p:txBody>
      </p:sp>
      <p:pic>
        <p:nvPicPr>
          <p:cNvPr id="9" name="Content Placeholder 8" descr="Diagram&#10;&#10;Description automatically generated">
            <a:extLst>
              <a:ext uri="{FF2B5EF4-FFF2-40B4-BE49-F238E27FC236}">
                <a16:creationId xmlns:a16="http://schemas.microsoft.com/office/drawing/2014/main" id="{CFFA9A41-E296-694A-1509-1EFB5FA5B64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598452"/>
            <a:ext cx="5384800" cy="2529459"/>
          </a:xfrm>
        </p:spPr>
      </p:pic>
    </p:spTree>
    <p:extLst>
      <p:ext uri="{BB962C8B-B14F-4D97-AF65-F5344CB8AC3E}">
        <p14:creationId xmlns:p14="http://schemas.microsoft.com/office/powerpoint/2010/main" val="31473187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Keep an eye on model drift</a:t>
            </a:r>
          </a:p>
        </p:txBody>
      </p:sp>
      <p:sp>
        <p:nvSpPr>
          <p:cNvPr id="6" name="Content Placeholder 5">
            <a:extLst>
              <a:ext uri="{FF2B5EF4-FFF2-40B4-BE49-F238E27FC236}">
                <a16:creationId xmlns:a16="http://schemas.microsoft.com/office/drawing/2014/main" id="{F589D3B8-0F54-BC42-D573-B792EE24CFBF}"/>
              </a:ext>
            </a:extLst>
          </p:cNvPr>
          <p:cNvSpPr>
            <a:spLocks noGrp="1"/>
          </p:cNvSpPr>
          <p:nvPr>
            <p:ph idx="1"/>
          </p:nvPr>
        </p:nvSpPr>
        <p:spPr/>
        <p:txBody>
          <a:bodyPr>
            <a:normAutofit fontScale="77500" lnSpcReduction="20000"/>
          </a:bodyPr>
          <a:lstStyle/>
          <a:p>
            <a:r>
              <a:rPr lang="en-GB" dirty="0">
                <a:solidFill>
                  <a:schemeClr val="accent6">
                    <a:lumMod val="75000"/>
                  </a:schemeClr>
                </a:solidFill>
              </a:rPr>
              <a:t>Online measurement of accuracy</a:t>
            </a:r>
            <a:r>
              <a:rPr lang="en-GB" dirty="0"/>
              <a:t>: Just as you need to know the latency of your website and public application programming interfaces, you need to know how accurate your models are in production. How many predictions actually came true? This requires collecting and logging real-use results but is an elementary requirement.</a:t>
            </a:r>
          </a:p>
          <a:p>
            <a:r>
              <a:rPr lang="en-GB" dirty="0">
                <a:solidFill>
                  <a:schemeClr val="accent6">
                    <a:lumMod val="75000"/>
                  </a:schemeClr>
                </a:solidFill>
              </a:rPr>
              <a:t>Mind the gap</a:t>
            </a:r>
            <a:r>
              <a:rPr lang="en-GB" dirty="0"/>
              <a:t>: That is, watch out for gaps between the distributions of your training and online data sets. This is a simple-to-measure, effective-in-practice heuristic that uncovers a variety of issues. If your training data has 50% high-risk patients, but in production, you're predicting only 30% as high-risk, it's probably time to retrain.</a:t>
            </a:r>
          </a:p>
          <a:p>
            <a:r>
              <a:rPr lang="en-GB" dirty="0">
                <a:solidFill>
                  <a:schemeClr val="accent6">
                    <a:lumMod val="75000"/>
                  </a:schemeClr>
                </a:solidFill>
              </a:rPr>
              <a:t>Online data quality alerts</a:t>
            </a:r>
            <a:r>
              <a:rPr lang="en-GB" dirty="0"/>
              <a:t>: If the number or ratio of the input data changes in an unexpected way, an alert should go to your operations team. Are you patients suddenly older, more female or less diabetic? If you haven't trained your model on those types of patients, you may be serving bad predictions.</a:t>
            </a:r>
          </a:p>
          <a:p>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128</a:t>
            </a:fld>
            <a:endParaRPr lang="it-IT" dirty="0"/>
          </a:p>
        </p:txBody>
      </p:sp>
    </p:spTree>
    <p:extLst>
      <p:ext uri="{BB962C8B-B14F-4D97-AF65-F5344CB8AC3E}">
        <p14:creationId xmlns:p14="http://schemas.microsoft.com/office/powerpoint/2010/main" val="5586743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Keep an eye on model drift</a:t>
            </a:r>
          </a:p>
        </p:txBody>
      </p:sp>
      <p:pic>
        <p:nvPicPr>
          <p:cNvPr id="5" name="Content Placeholder 4" descr="Graphical user interface&#10;&#10;Description automatically generated">
            <a:extLst>
              <a:ext uri="{FF2B5EF4-FFF2-40B4-BE49-F238E27FC236}">
                <a16:creationId xmlns:a16="http://schemas.microsoft.com/office/drawing/2014/main" id="{C1A3D50F-6490-014E-9A21-4ABA251DAD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5480" y="1522415"/>
            <a:ext cx="9217024" cy="4881866"/>
          </a:xfrm>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129</a:t>
            </a:fld>
            <a:endParaRPr lang="it-IT" dirty="0"/>
          </a:p>
        </p:txBody>
      </p:sp>
    </p:spTree>
    <p:extLst>
      <p:ext uri="{BB962C8B-B14F-4D97-AF65-F5344CB8AC3E}">
        <p14:creationId xmlns:p14="http://schemas.microsoft.com/office/powerpoint/2010/main" val="1466905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sz="half" idx="1"/>
          </p:nvPr>
        </p:nvSpPr>
        <p:spPr/>
        <p:txBody>
          <a:bodyPr>
            <a:normAutofit lnSpcReduction="10000"/>
          </a:bodyPr>
          <a:lstStyle/>
          <a:p>
            <a:r>
              <a:rPr lang="en-GB" sz="2400" dirty="0" err="1">
                <a:solidFill>
                  <a:schemeClr val="accent6">
                    <a:lumMod val="75000"/>
                  </a:schemeClr>
                </a:solidFill>
              </a:rPr>
              <a:t>MLOps</a:t>
            </a:r>
            <a:r>
              <a:rPr lang="en-GB" sz="2400" dirty="0">
                <a:solidFill>
                  <a:schemeClr val="accent6">
                    <a:lumMod val="75000"/>
                  </a:schemeClr>
                </a:solidFill>
              </a:rPr>
              <a:t> shares a lineage with DevOps in that DevOps philosophically demands automation. </a:t>
            </a:r>
          </a:p>
          <a:p>
            <a:r>
              <a:rPr lang="en-GB" sz="2400" dirty="0"/>
              <a:t>A common expression is </a:t>
            </a:r>
            <a:r>
              <a:rPr lang="en-GB" sz="2400" i="1" dirty="0">
                <a:solidFill>
                  <a:schemeClr val="accent6">
                    <a:lumMod val="75000"/>
                  </a:schemeClr>
                </a:solidFill>
              </a:rPr>
              <a:t>if it is not automated, it’s broken. </a:t>
            </a:r>
          </a:p>
          <a:p>
            <a:r>
              <a:rPr lang="en-GB" sz="2400" dirty="0"/>
              <a:t>Similarly, with </a:t>
            </a:r>
            <a:r>
              <a:rPr lang="en-GB" sz="2400" dirty="0" err="1"/>
              <a:t>MLOps</a:t>
            </a:r>
            <a:r>
              <a:rPr lang="en-GB" sz="2400" dirty="0"/>
              <a:t>, there must not be components of the system that have humans as the levers of the machine. </a:t>
            </a:r>
          </a:p>
          <a:p>
            <a:r>
              <a:rPr lang="en-GB" sz="2400" dirty="0" err="1"/>
              <a:t>MLOps</a:t>
            </a:r>
            <a:r>
              <a:rPr lang="en-GB" sz="2400" dirty="0"/>
              <a:t> can be seen as the process of automating machine learning using DevOps methodologies. </a:t>
            </a:r>
          </a:p>
          <a:p>
            <a:endParaRPr lang="en-IT" sz="2400" dirty="0"/>
          </a:p>
          <a:p>
            <a:endParaRPr lang="en-IT" sz="24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13</a:t>
            </a:fld>
            <a:endParaRPr lang="it-IT" dirty="0"/>
          </a:p>
        </p:txBody>
      </p:sp>
      <p:pic>
        <p:nvPicPr>
          <p:cNvPr id="8" name="Content Placeholder 9">
            <a:extLst>
              <a:ext uri="{FF2B5EF4-FFF2-40B4-BE49-F238E27FC236}">
                <a16:creationId xmlns:a16="http://schemas.microsoft.com/office/drawing/2014/main" id="{2996FF64-E674-2F77-C84E-833F40DC04B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00056" y="1654175"/>
            <a:ext cx="5455645" cy="4159929"/>
          </a:xfrm>
        </p:spPr>
      </p:pic>
    </p:spTree>
    <p:extLst>
      <p:ext uri="{BB962C8B-B14F-4D97-AF65-F5344CB8AC3E}">
        <p14:creationId xmlns:p14="http://schemas.microsoft.com/office/powerpoint/2010/main" val="141321910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Model rollout</a:t>
            </a:r>
          </a:p>
        </p:txBody>
      </p:sp>
      <p:sp>
        <p:nvSpPr>
          <p:cNvPr id="6" name="Content Placeholder 5">
            <a:extLst>
              <a:ext uri="{FF2B5EF4-FFF2-40B4-BE49-F238E27FC236}">
                <a16:creationId xmlns:a16="http://schemas.microsoft.com/office/drawing/2014/main" id="{ADF56429-BEAE-63C6-374A-B1EC14F7663F}"/>
              </a:ext>
            </a:extLst>
          </p:cNvPr>
          <p:cNvSpPr>
            <a:spLocks noGrp="1"/>
          </p:cNvSpPr>
          <p:nvPr>
            <p:ph sz="half" idx="1"/>
          </p:nvPr>
        </p:nvSpPr>
        <p:spPr/>
        <p:txBody>
          <a:bodyPr>
            <a:normAutofit fontScale="55000" lnSpcReduction="20000"/>
          </a:bodyPr>
          <a:lstStyle/>
          <a:p>
            <a:r>
              <a:rPr lang="en-GB" b="0" i="0" dirty="0">
                <a:solidFill>
                  <a:srgbClr val="292929"/>
                </a:solidFill>
                <a:effectLst/>
                <a:latin typeface="charter" panose="02040503050506020203" pitchFamily="18" charset="0"/>
              </a:rPr>
              <a:t>A/B testing is an excellent strategy to validate whether a new model or a new version outperforms the current one. All this while testing with the actual users. The improvements can be in terms of F1 score, user engagement, or better response time.</a:t>
            </a:r>
          </a:p>
          <a:p>
            <a:pPr algn="l"/>
            <a:r>
              <a:rPr lang="en-GB" b="0" i="0" dirty="0">
                <a:solidFill>
                  <a:srgbClr val="292929"/>
                </a:solidFill>
                <a:effectLst/>
                <a:latin typeface="charter" panose="02040503050506020203" pitchFamily="18" charset="0"/>
              </a:rPr>
              <a:t>Let’s consider the case when we want to test the model’s performance. To run A/B testing, we need to:</a:t>
            </a:r>
          </a:p>
          <a:p>
            <a:pPr lvl="1"/>
            <a:r>
              <a:rPr lang="en-GB" b="1" i="0" dirty="0">
                <a:solidFill>
                  <a:srgbClr val="292929"/>
                </a:solidFill>
                <a:effectLst/>
                <a:latin typeface="Charter" panose="02040503050506020203" pitchFamily="18" charset="0"/>
              </a:rPr>
              <a:t>Define the hypothesis</a:t>
            </a:r>
            <a:r>
              <a:rPr lang="en-GB" b="0" i="0" dirty="0">
                <a:solidFill>
                  <a:srgbClr val="292929"/>
                </a:solidFill>
                <a:effectLst/>
                <a:latin typeface="charter" panose="02040503050506020203" pitchFamily="18" charset="0"/>
              </a:rPr>
              <a:t>. In this step, we decide what is it we want to test. In our case, we want to test whether the new model version provides faster predictions.</a:t>
            </a:r>
          </a:p>
          <a:p>
            <a:pPr lvl="1"/>
            <a:r>
              <a:rPr lang="en-GB" b="1" i="0" dirty="0">
                <a:solidFill>
                  <a:srgbClr val="292929"/>
                </a:solidFill>
                <a:effectLst/>
                <a:latin typeface="Charter" panose="02040503050506020203" pitchFamily="18" charset="0"/>
              </a:rPr>
              <a:t>Define metric(s)</a:t>
            </a:r>
            <a:r>
              <a:rPr lang="en-GB" b="0" i="0" dirty="0">
                <a:solidFill>
                  <a:srgbClr val="292929"/>
                </a:solidFill>
                <a:effectLst/>
                <a:latin typeface="charter" panose="02040503050506020203" pitchFamily="18" charset="0"/>
              </a:rPr>
              <a:t>. To pick the better version in the test, we need to have a metric to measure. In this example, we will measure the time spent from the user’s request arrival until it gets a response.</a:t>
            </a:r>
          </a:p>
          <a:p>
            <a:pPr lvl="1"/>
            <a:r>
              <a:rPr lang="en-GB" b="1" i="0" dirty="0">
                <a:solidFill>
                  <a:srgbClr val="292929"/>
                </a:solidFill>
                <a:effectLst/>
                <a:latin typeface="Charter" panose="02040503050506020203" pitchFamily="18" charset="0"/>
              </a:rPr>
              <a:t>Create variant</a:t>
            </a:r>
            <a:r>
              <a:rPr lang="en-GB" b="0" i="0" dirty="0">
                <a:solidFill>
                  <a:srgbClr val="292929"/>
                </a:solidFill>
                <a:effectLst/>
                <a:latin typeface="charter" panose="02040503050506020203" pitchFamily="18" charset="0"/>
              </a:rPr>
              <a:t>. Here we need to create a deployment that uses the new model version.</a:t>
            </a:r>
          </a:p>
          <a:p>
            <a:pPr lvl="1"/>
            <a:r>
              <a:rPr lang="en-GB" b="1" i="0" dirty="0">
                <a:solidFill>
                  <a:srgbClr val="292929"/>
                </a:solidFill>
                <a:effectLst/>
                <a:latin typeface="Charter" panose="02040503050506020203" pitchFamily="18" charset="0"/>
              </a:rPr>
              <a:t>Run experiment. </a:t>
            </a:r>
            <a:r>
              <a:rPr lang="en-GB" b="0" i="0" dirty="0">
                <a:solidFill>
                  <a:srgbClr val="292929"/>
                </a:solidFill>
                <a:effectLst/>
                <a:latin typeface="charter" panose="02040503050506020203" pitchFamily="18" charset="0"/>
              </a:rPr>
              <a:t>After preparing the variant, we can run the experiment, ideally for a defined time frame.</a:t>
            </a:r>
          </a:p>
          <a:p>
            <a:pPr lvl="1"/>
            <a:r>
              <a:rPr lang="en-GB" b="1" i="0" dirty="0">
                <a:solidFill>
                  <a:srgbClr val="292929"/>
                </a:solidFill>
                <a:effectLst/>
                <a:latin typeface="Charter" panose="02040503050506020203" pitchFamily="18" charset="0"/>
              </a:rPr>
              <a:t>Collect data. </a:t>
            </a:r>
            <a:r>
              <a:rPr lang="en-GB" b="0" i="0" dirty="0">
                <a:solidFill>
                  <a:srgbClr val="292929"/>
                </a:solidFill>
                <a:effectLst/>
                <a:latin typeface="charter" panose="02040503050506020203" pitchFamily="18" charset="0"/>
              </a:rPr>
              <a:t>At the same time, we must be collecting the data needed to measure the metric(s) from 2.</a:t>
            </a:r>
          </a:p>
          <a:p>
            <a:pPr lvl="1"/>
            <a:r>
              <a:rPr lang="en-GB" b="1" i="0" dirty="0" err="1">
                <a:solidFill>
                  <a:srgbClr val="292929"/>
                </a:solidFill>
                <a:effectLst/>
                <a:latin typeface="Charter" panose="02040503050506020203" pitchFamily="18" charset="0"/>
              </a:rPr>
              <a:t>Analyze</a:t>
            </a:r>
            <a:r>
              <a:rPr lang="en-GB" b="1" i="0" dirty="0">
                <a:solidFill>
                  <a:srgbClr val="292929"/>
                </a:solidFill>
                <a:effectLst/>
                <a:latin typeface="Charter" panose="02040503050506020203" pitchFamily="18" charset="0"/>
              </a:rPr>
              <a:t> results. </a:t>
            </a:r>
            <a:r>
              <a:rPr lang="en-GB" b="0" i="0" dirty="0">
                <a:solidFill>
                  <a:srgbClr val="292929"/>
                </a:solidFill>
                <a:effectLst/>
                <a:latin typeface="charter" panose="02040503050506020203" pitchFamily="18" charset="0"/>
              </a:rPr>
              <a:t>All that is left now is to </a:t>
            </a:r>
            <a:r>
              <a:rPr lang="en-GB" b="0" i="0" dirty="0" err="1">
                <a:solidFill>
                  <a:srgbClr val="292929"/>
                </a:solidFill>
                <a:effectLst/>
                <a:latin typeface="charter" panose="02040503050506020203" pitchFamily="18" charset="0"/>
              </a:rPr>
              <a:t>analyze</a:t>
            </a:r>
            <a:r>
              <a:rPr lang="en-GB" b="0" i="0" dirty="0">
                <a:solidFill>
                  <a:srgbClr val="292929"/>
                </a:solidFill>
                <a:effectLst/>
                <a:latin typeface="charter" panose="02040503050506020203" pitchFamily="18" charset="0"/>
              </a:rPr>
              <a:t> the data and pick the variant that yields better results.</a:t>
            </a:r>
          </a:p>
          <a:p>
            <a:endParaRPr lang="en-IT" dirty="0"/>
          </a:p>
        </p:txBody>
      </p:sp>
      <p:pic>
        <p:nvPicPr>
          <p:cNvPr id="9" name="Content Placeholder 8" descr="Diagram&#10;&#10;Description automatically generated">
            <a:extLst>
              <a:ext uri="{FF2B5EF4-FFF2-40B4-BE49-F238E27FC236}">
                <a16:creationId xmlns:a16="http://schemas.microsoft.com/office/drawing/2014/main" id="{073F3309-B847-A885-62FB-C9407E8C916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8806" y="2636912"/>
            <a:ext cx="5384800" cy="2190802"/>
          </a:xfrm>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130</a:t>
            </a:fld>
            <a:endParaRPr lang="it-IT" dirty="0"/>
          </a:p>
        </p:txBody>
      </p:sp>
    </p:spTree>
    <p:extLst>
      <p:ext uri="{BB962C8B-B14F-4D97-AF65-F5344CB8AC3E}">
        <p14:creationId xmlns:p14="http://schemas.microsoft.com/office/powerpoint/2010/main" val="24058807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err="1"/>
              <a:t>MLOps</a:t>
            </a:r>
            <a:r>
              <a:rPr lang="en-GB" dirty="0"/>
              <a:t> level 0-1-2</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131</a:t>
            </a:fld>
            <a:endParaRPr lang="it-IT" dirty="0"/>
          </a:p>
        </p:txBody>
      </p:sp>
    </p:spTree>
    <p:extLst>
      <p:ext uri="{BB962C8B-B14F-4D97-AF65-F5344CB8AC3E}">
        <p14:creationId xmlns:p14="http://schemas.microsoft.com/office/powerpoint/2010/main" val="30299827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0</a:t>
            </a:r>
          </a:p>
        </p:txBody>
      </p:sp>
      <p:sp>
        <p:nvSpPr>
          <p:cNvPr id="2" name="Content Placeholder 1">
            <a:extLst>
              <a:ext uri="{FF2B5EF4-FFF2-40B4-BE49-F238E27FC236}">
                <a16:creationId xmlns:a16="http://schemas.microsoft.com/office/drawing/2014/main" id="{D9867EA7-FA1B-C6E7-6BC6-2D1BC95199FD}"/>
              </a:ext>
            </a:extLst>
          </p:cNvPr>
          <p:cNvSpPr>
            <a:spLocks noGrp="1"/>
          </p:cNvSpPr>
          <p:nvPr>
            <p:ph sz="half" idx="1"/>
          </p:nvPr>
        </p:nvSpPr>
        <p:spPr/>
        <p:txBody>
          <a:bodyPr>
            <a:noAutofit/>
          </a:bodyPr>
          <a:lstStyle/>
          <a:p>
            <a:r>
              <a:rPr lang="en-GB" sz="2000" dirty="0">
                <a:solidFill>
                  <a:schemeClr val="accent6">
                    <a:lumMod val="75000"/>
                  </a:schemeClr>
                </a:solidFill>
              </a:rPr>
              <a:t>An entirely manual ML workflow</a:t>
            </a:r>
          </a:p>
          <a:p>
            <a:r>
              <a:rPr lang="en-GB" sz="2000" dirty="0"/>
              <a:t>Might be enough if models are rarely changed or trained</a:t>
            </a:r>
          </a:p>
          <a:p>
            <a:r>
              <a:rPr lang="en-GB" sz="2000" dirty="0"/>
              <a:t>In practice, </a:t>
            </a:r>
            <a:r>
              <a:rPr lang="en-GB" sz="2000" dirty="0">
                <a:solidFill>
                  <a:schemeClr val="accent6">
                    <a:lumMod val="75000"/>
                  </a:schemeClr>
                </a:solidFill>
              </a:rPr>
              <a:t>models often break when they are deployed in the real world</a:t>
            </a:r>
            <a:r>
              <a:rPr lang="en-GB" sz="2000" dirty="0"/>
              <a:t>. Models fail to adapt to changes in the dynamics of the environment or changes in the data that describes the environment</a:t>
            </a:r>
          </a:p>
          <a:p>
            <a:pPr marL="0" indent="0">
              <a:buNone/>
            </a:pPr>
            <a:endParaRPr lang="en-GB" sz="2000" dirty="0">
              <a:hlinkClick r:id="rId2"/>
            </a:endParaRPr>
          </a:p>
          <a:p>
            <a:pPr marL="0" indent="0">
              <a:buNone/>
            </a:pPr>
            <a:r>
              <a:rPr lang="en-GB" sz="2000" dirty="0">
                <a:hlinkClick r:id="rId2"/>
              </a:rPr>
              <a:t>Why Machine Learning Models Crash and Burn in Production</a:t>
            </a:r>
            <a:r>
              <a:rPr lang="en-GB" sz="2000" dirty="0"/>
              <a:t> - Forbes</a:t>
            </a:r>
            <a:endParaRPr lang="en-IT" sz="2000" dirty="0"/>
          </a:p>
        </p:txBody>
      </p:sp>
      <p:sp>
        <p:nvSpPr>
          <p:cNvPr id="3" name="Content Placeholder 2">
            <a:extLst>
              <a:ext uri="{FF2B5EF4-FFF2-40B4-BE49-F238E27FC236}">
                <a16:creationId xmlns:a16="http://schemas.microsoft.com/office/drawing/2014/main" id="{80CB7DF7-DA22-1A20-E966-7715EAE5A3A7}"/>
              </a:ext>
            </a:extLst>
          </p:cNvPr>
          <p:cNvSpPr>
            <a:spLocks noGrp="1"/>
          </p:cNvSpPr>
          <p:nvPr>
            <p:ph sz="half" idx="2"/>
          </p:nvPr>
        </p:nvSpPr>
        <p:spPr/>
        <p:txBody>
          <a:bodyPr>
            <a:noAutofit/>
          </a:bodyPr>
          <a:lstStyle/>
          <a:p>
            <a:r>
              <a:rPr lang="en-GB" sz="1400" b="1" dirty="0"/>
              <a:t>Manual, script-driven, and interactive process: </a:t>
            </a:r>
            <a:r>
              <a:rPr lang="en-GB" sz="1400" dirty="0"/>
              <a:t>every step is manual, including data analysis, data preparation, model training, and validation. </a:t>
            </a:r>
          </a:p>
          <a:p>
            <a:r>
              <a:rPr lang="en-GB" sz="1400" b="1" dirty="0"/>
              <a:t>Disconnect between ML and operations: </a:t>
            </a:r>
            <a:r>
              <a:rPr lang="en-GB" sz="1400" dirty="0"/>
              <a:t>the process separates data scientists who create the model, and engineers who serve the model as a prediction service. The data scientists hand over a trained model as an artifact for the engineering team to deploy on their API infrastructure.</a:t>
            </a:r>
          </a:p>
          <a:p>
            <a:r>
              <a:rPr lang="en-GB" sz="1400" b="1" dirty="0"/>
              <a:t>Infrequent release iterations:</a:t>
            </a:r>
            <a:r>
              <a:rPr lang="en-GB" sz="1400" dirty="0"/>
              <a:t> the assumption is that your data science team manages a few models that don’t change frequently—either changing model implementation or retraining the model with new data. </a:t>
            </a:r>
          </a:p>
          <a:p>
            <a:r>
              <a:rPr lang="en-GB" sz="1400" b="1" dirty="0"/>
              <a:t>No Continuous Integration (CI):</a:t>
            </a:r>
            <a:r>
              <a:rPr lang="en-GB" sz="1400" dirty="0"/>
              <a:t> because few implementation changes are assumed, you ignore CI. Usually, testing the code is part of the notebooks or script execution.</a:t>
            </a:r>
          </a:p>
          <a:p>
            <a:r>
              <a:rPr lang="en-GB" sz="1400" b="1" dirty="0"/>
              <a:t>No Continuous Deployment (CD):</a:t>
            </a:r>
            <a:r>
              <a:rPr lang="en-GB" sz="1400" dirty="0"/>
              <a:t> because there aren’t frequent model version deployments, CD isn’t considered.</a:t>
            </a:r>
          </a:p>
          <a:p>
            <a:r>
              <a:rPr lang="en-GB" sz="1400" b="1" dirty="0"/>
              <a:t>Lack of active performance monitoring:</a:t>
            </a:r>
            <a:r>
              <a:rPr lang="en-GB" sz="1400" dirty="0"/>
              <a:t> the process doesn’t track or log model predictions and actions.</a:t>
            </a:r>
          </a:p>
          <a:p>
            <a:endParaRPr lang="en-IT" sz="1400"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132</a:t>
            </a:fld>
            <a:endParaRPr lang="it-IT" dirty="0"/>
          </a:p>
        </p:txBody>
      </p:sp>
    </p:spTree>
    <p:extLst>
      <p:ext uri="{BB962C8B-B14F-4D97-AF65-F5344CB8AC3E}">
        <p14:creationId xmlns:p14="http://schemas.microsoft.com/office/powerpoint/2010/main" val="35159789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0</a:t>
            </a:r>
          </a:p>
        </p:txBody>
      </p:sp>
      <p:pic>
        <p:nvPicPr>
          <p:cNvPr id="10" name="Content Placeholder 9" descr="Diagram&#10;&#10;Description automatically generated">
            <a:extLst>
              <a:ext uri="{FF2B5EF4-FFF2-40B4-BE49-F238E27FC236}">
                <a16:creationId xmlns:a16="http://schemas.microsoft.com/office/drawing/2014/main" id="{C5FEF56F-8F74-582B-C830-08FE80392C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875631"/>
            <a:ext cx="10820400" cy="3975100"/>
          </a:xfrm>
        </p:spPr>
      </p:pic>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133</a:t>
            </a:fld>
            <a:endParaRPr lang="it-IT" dirty="0"/>
          </a:p>
        </p:txBody>
      </p:sp>
    </p:spTree>
    <p:extLst>
      <p:ext uri="{BB962C8B-B14F-4D97-AF65-F5344CB8AC3E}">
        <p14:creationId xmlns:p14="http://schemas.microsoft.com/office/powerpoint/2010/main" val="39932384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1</a:t>
            </a:r>
          </a:p>
        </p:txBody>
      </p:sp>
      <p:sp>
        <p:nvSpPr>
          <p:cNvPr id="2" name="Content Placeholder 1">
            <a:extLst>
              <a:ext uri="{FF2B5EF4-FFF2-40B4-BE49-F238E27FC236}">
                <a16:creationId xmlns:a16="http://schemas.microsoft.com/office/drawing/2014/main" id="{D9867EA7-FA1B-C6E7-6BC6-2D1BC95199FD}"/>
              </a:ext>
            </a:extLst>
          </p:cNvPr>
          <p:cNvSpPr>
            <a:spLocks noGrp="1"/>
          </p:cNvSpPr>
          <p:nvPr>
            <p:ph sz="half" idx="1"/>
          </p:nvPr>
        </p:nvSpPr>
        <p:spPr/>
        <p:txBody>
          <a:bodyPr>
            <a:noAutofit/>
          </a:bodyPr>
          <a:lstStyle/>
          <a:p>
            <a:r>
              <a:rPr lang="en-GB" sz="2000" dirty="0">
                <a:solidFill>
                  <a:schemeClr val="accent6">
                    <a:lumMod val="75000"/>
                  </a:schemeClr>
                </a:solidFill>
              </a:rPr>
              <a:t>The goal of </a:t>
            </a:r>
            <a:r>
              <a:rPr lang="en-GB" sz="2000" dirty="0" err="1">
                <a:solidFill>
                  <a:schemeClr val="accent6">
                    <a:lumMod val="75000"/>
                  </a:schemeClr>
                </a:solidFill>
              </a:rPr>
              <a:t>MLOps</a:t>
            </a:r>
            <a:r>
              <a:rPr lang="en-GB" sz="2000" dirty="0">
                <a:solidFill>
                  <a:schemeClr val="accent6">
                    <a:lumMod val="75000"/>
                  </a:schemeClr>
                </a:solidFill>
              </a:rPr>
              <a:t> level 1 is to perform continuous training (CT) of the model by automating the ML pipeline</a:t>
            </a:r>
            <a:r>
              <a:rPr lang="en-GB" sz="2000" dirty="0"/>
              <a:t>. This way, you achieve continuous delivery of model prediction service. </a:t>
            </a:r>
          </a:p>
          <a:p>
            <a:r>
              <a:rPr lang="en-GB" sz="2000" dirty="0"/>
              <a:t>This scenario may be helpful for solutions that operate in a </a:t>
            </a:r>
            <a:r>
              <a:rPr lang="en-GB" sz="2000" dirty="0">
                <a:solidFill>
                  <a:schemeClr val="accent6">
                    <a:lumMod val="75000"/>
                  </a:schemeClr>
                </a:solidFill>
              </a:rPr>
              <a:t>constantly changing environment </a:t>
            </a:r>
            <a:r>
              <a:rPr lang="en-GB" sz="2000" dirty="0"/>
              <a:t>and need to proactively address shifts in customer </a:t>
            </a:r>
            <a:r>
              <a:rPr lang="en-GB" sz="2000" dirty="0" err="1"/>
              <a:t>behavior</a:t>
            </a:r>
            <a:r>
              <a:rPr lang="en-GB" sz="2000" dirty="0"/>
              <a:t>, price rates, and other indicators.</a:t>
            </a:r>
          </a:p>
        </p:txBody>
      </p:sp>
      <p:sp>
        <p:nvSpPr>
          <p:cNvPr id="3" name="Content Placeholder 2">
            <a:extLst>
              <a:ext uri="{FF2B5EF4-FFF2-40B4-BE49-F238E27FC236}">
                <a16:creationId xmlns:a16="http://schemas.microsoft.com/office/drawing/2014/main" id="{80CB7DF7-DA22-1A20-E966-7715EAE5A3A7}"/>
              </a:ext>
            </a:extLst>
          </p:cNvPr>
          <p:cNvSpPr>
            <a:spLocks noGrp="1"/>
          </p:cNvSpPr>
          <p:nvPr>
            <p:ph sz="half" idx="2"/>
          </p:nvPr>
        </p:nvSpPr>
        <p:spPr/>
        <p:txBody>
          <a:bodyPr>
            <a:noAutofit/>
          </a:bodyPr>
          <a:lstStyle/>
          <a:p>
            <a:r>
              <a:rPr lang="en-GB" sz="1200" b="1" dirty="0"/>
              <a:t>Rapid experiment</a:t>
            </a:r>
            <a:r>
              <a:rPr lang="en-GB" sz="1200" dirty="0"/>
              <a:t>: ML experiment steps are orchestrated and done automatically. </a:t>
            </a:r>
          </a:p>
          <a:p>
            <a:r>
              <a:rPr lang="en-GB" sz="1200" b="1" dirty="0"/>
              <a:t>CT of the model in production</a:t>
            </a:r>
            <a:r>
              <a:rPr lang="en-GB" sz="1200" dirty="0"/>
              <a:t>: the model is automatically trained in production, using fresh data based on live pipeline triggers.</a:t>
            </a:r>
          </a:p>
          <a:p>
            <a:r>
              <a:rPr lang="en-GB" sz="1200" b="1" dirty="0"/>
              <a:t>Experimental-operational symmetry</a:t>
            </a:r>
            <a:r>
              <a:rPr lang="en-GB" sz="1200" dirty="0"/>
              <a:t>: the pipeline implementation that’s used in the development or experiment environment is used in the preproduction and production environment, which is a key aspect of </a:t>
            </a:r>
            <a:r>
              <a:rPr lang="en-GB" sz="1200" dirty="0" err="1"/>
              <a:t>MLOps</a:t>
            </a:r>
            <a:r>
              <a:rPr lang="en-GB" sz="1200" dirty="0"/>
              <a:t> practice for unifying DevOps.</a:t>
            </a:r>
          </a:p>
          <a:p>
            <a:r>
              <a:rPr lang="en-GB" sz="1200" b="1" dirty="0"/>
              <a:t>Modularized code for components and pipelines:</a:t>
            </a:r>
            <a:r>
              <a:rPr lang="en-GB" sz="1200" dirty="0"/>
              <a:t> to construct ML pipelines, components need to be reusable, composable, and potentially shareable across ML pipelines (i.e. using containers).</a:t>
            </a:r>
          </a:p>
          <a:p>
            <a:r>
              <a:rPr lang="en-GB" sz="1200" b="1" dirty="0"/>
              <a:t>Continuous delivery of models</a:t>
            </a:r>
            <a:r>
              <a:rPr lang="en-GB" sz="1200" dirty="0"/>
              <a:t>: the model deployment step, which serves the trained and validated model as a prediction service for online predictions, is automated.</a:t>
            </a:r>
          </a:p>
          <a:p>
            <a:r>
              <a:rPr lang="en-GB" sz="1200" b="1" dirty="0"/>
              <a:t>Pipeline deployment:</a:t>
            </a:r>
            <a:r>
              <a:rPr lang="en-GB" sz="1200" dirty="0"/>
              <a:t> in level 0, you deploy a trained model as a prediction service to production. For level 1, you deploy a whole training pipeline, which automatically and recurrently runs to serve the trained model as the prediction service.</a:t>
            </a:r>
          </a:p>
          <a:p>
            <a:r>
              <a:rPr lang="en-GB" sz="1200" b="1" dirty="0"/>
              <a:t>Metadata management: </a:t>
            </a:r>
            <a:r>
              <a:rPr lang="en-GB" sz="1200" dirty="0"/>
              <a:t>information about each execution of the ML pipeline is recorded in order to help with data and artifacts lineage, reproducibility, and comparisons. It also helps you debug errors and anomalies</a:t>
            </a:r>
          </a:p>
          <a:p>
            <a:endParaRPr lang="en-GB" sz="1200"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134</a:t>
            </a:fld>
            <a:endParaRPr lang="it-IT" dirty="0"/>
          </a:p>
        </p:txBody>
      </p:sp>
    </p:spTree>
    <p:extLst>
      <p:ext uri="{BB962C8B-B14F-4D97-AF65-F5344CB8AC3E}">
        <p14:creationId xmlns:p14="http://schemas.microsoft.com/office/powerpoint/2010/main" val="2729017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1</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135</a:t>
            </a:fld>
            <a:endParaRPr lang="it-IT" dirty="0"/>
          </a:p>
        </p:txBody>
      </p:sp>
      <p:pic>
        <p:nvPicPr>
          <p:cNvPr id="7" name="Content Placeholder 6" descr="Diagram&#10;&#10;Description automatically generated with low confidence">
            <a:extLst>
              <a:ext uri="{FF2B5EF4-FFF2-40B4-BE49-F238E27FC236}">
                <a16:creationId xmlns:a16="http://schemas.microsoft.com/office/drawing/2014/main" id="{90835843-3A38-E570-8EE6-C4E539C654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9446" y="1600200"/>
            <a:ext cx="6738432" cy="4762501"/>
          </a:xfrm>
        </p:spPr>
      </p:pic>
    </p:spTree>
    <p:extLst>
      <p:ext uri="{BB962C8B-B14F-4D97-AF65-F5344CB8AC3E}">
        <p14:creationId xmlns:p14="http://schemas.microsoft.com/office/powerpoint/2010/main" val="20116663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2</a:t>
            </a:r>
          </a:p>
        </p:txBody>
      </p:sp>
      <p:sp>
        <p:nvSpPr>
          <p:cNvPr id="2" name="Content Placeholder 1">
            <a:extLst>
              <a:ext uri="{FF2B5EF4-FFF2-40B4-BE49-F238E27FC236}">
                <a16:creationId xmlns:a16="http://schemas.microsoft.com/office/drawing/2014/main" id="{D9867EA7-FA1B-C6E7-6BC6-2D1BC95199FD}"/>
              </a:ext>
            </a:extLst>
          </p:cNvPr>
          <p:cNvSpPr>
            <a:spLocks noGrp="1"/>
          </p:cNvSpPr>
          <p:nvPr>
            <p:ph sz="half" idx="1"/>
          </p:nvPr>
        </p:nvSpPr>
        <p:spPr/>
        <p:txBody>
          <a:bodyPr>
            <a:noAutofit/>
          </a:bodyPr>
          <a:lstStyle/>
          <a:p>
            <a:r>
              <a:rPr lang="en-GB" sz="1800" dirty="0"/>
              <a:t>For a rapid and reliable update of pipelines in production, you need a robust automated CI/CD system. </a:t>
            </a:r>
          </a:p>
          <a:p>
            <a:r>
              <a:rPr lang="en-GB" sz="1800" dirty="0"/>
              <a:t>This level fits tech-driven companies that have to retrain their models daily, if not hourly, update them in minutes, and redeploy on thousands of servers simultaneously. </a:t>
            </a:r>
          </a:p>
          <a:p>
            <a:r>
              <a:rPr lang="en-GB" sz="1800" dirty="0"/>
              <a:t>This </a:t>
            </a:r>
            <a:r>
              <a:rPr lang="en-GB" sz="1800" dirty="0" err="1"/>
              <a:t>MLOps</a:t>
            </a:r>
            <a:r>
              <a:rPr lang="en-GB" sz="1800" dirty="0"/>
              <a:t> setup includes the following components:</a:t>
            </a:r>
          </a:p>
          <a:p>
            <a:pPr lvl="1"/>
            <a:r>
              <a:rPr lang="en-GB" sz="1400" dirty="0"/>
              <a:t>Source control</a:t>
            </a:r>
          </a:p>
          <a:p>
            <a:pPr lvl="1"/>
            <a:r>
              <a:rPr lang="en-GB" sz="1400" dirty="0"/>
              <a:t>Test and build services</a:t>
            </a:r>
          </a:p>
          <a:p>
            <a:pPr lvl="1"/>
            <a:r>
              <a:rPr lang="en-GB" sz="1400" dirty="0"/>
              <a:t>Deployment services</a:t>
            </a:r>
          </a:p>
          <a:p>
            <a:pPr lvl="1"/>
            <a:r>
              <a:rPr lang="en-GB" sz="1400" dirty="0"/>
              <a:t>Model registry</a:t>
            </a:r>
          </a:p>
          <a:p>
            <a:pPr lvl="1"/>
            <a:r>
              <a:rPr lang="en-GB" sz="1400" dirty="0"/>
              <a:t>Feature store</a:t>
            </a:r>
          </a:p>
          <a:p>
            <a:pPr lvl="1"/>
            <a:r>
              <a:rPr lang="en-GB" sz="1400" dirty="0"/>
              <a:t>ML metadata store</a:t>
            </a:r>
          </a:p>
          <a:p>
            <a:pPr lvl="1"/>
            <a:r>
              <a:rPr lang="en-GB" sz="1400" dirty="0"/>
              <a:t>ML pipeline orchestrator.</a:t>
            </a:r>
          </a:p>
          <a:p>
            <a:endParaRPr lang="en-GB" sz="1400" dirty="0"/>
          </a:p>
        </p:txBody>
      </p:sp>
      <p:sp>
        <p:nvSpPr>
          <p:cNvPr id="3" name="Content Placeholder 2">
            <a:extLst>
              <a:ext uri="{FF2B5EF4-FFF2-40B4-BE49-F238E27FC236}">
                <a16:creationId xmlns:a16="http://schemas.microsoft.com/office/drawing/2014/main" id="{80CB7DF7-DA22-1A20-E966-7715EAE5A3A7}"/>
              </a:ext>
            </a:extLst>
          </p:cNvPr>
          <p:cNvSpPr>
            <a:spLocks noGrp="1"/>
          </p:cNvSpPr>
          <p:nvPr>
            <p:ph sz="half" idx="2"/>
          </p:nvPr>
        </p:nvSpPr>
        <p:spPr/>
        <p:txBody>
          <a:bodyPr>
            <a:noAutofit/>
          </a:bodyPr>
          <a:lstStyle/>
          <a:p>
            <a:r>
              <a:rPr lang="en-GB" sz="1400" b="1" dirty="0"/>
              <a:t>Development and experimentation:</a:t>
            </a:r>
            <a:r>
              <a:rPr lang="en-GB" sz="1400" dirty="0"/>
              <a:t> you iteratively try out new ML algorithms and new </a:t>
            </a:r>
            <a:r>
              <a:rPr lang="en-GB" sz="1400" dirty="0" err="1"/>
              <a:t>modeling</a:t>
            </a:r>
            <a:r>
              <a:rPr lang="en-GB" sz="1400" dirty="0"/>
              <a:t> where the experiment steps are orchestrated. The output of this stage is the source code of the ML pipeline steps, which are then pushed to a source repository.</a:t>
            </a:r>
          </a:p>
          <a:p>
            <a:r>
              <a:rPr lang="en-GB" sz="1400" b="1" dirty="0"/>
              <a:t>Pipeline continuous integration</a:t>
            </a:r>
            <a:r>
              <a:rPr lang="en-GB" sz="1400" dirty="0"/>
              <a:t>: you build source code and run various tests. The outputs of this stage are pipeline components (packages, executables, and artifacts) to be deployed in a later stage.</a:t>
            </a:r>
          </a:p>
          <a:p>
            <a:r>
              <a:rPr lang="en-GB" sz="1400" b="1" dirty="0"/>
              <a:t>Pipeline continuous delivery:</a:t>
            </a:r>
            <a:r>
              <a:rPr lang="en-GB" sz="1400" dirty="0"/>
              <a:t> you deploy the artifacts produced by the CI stage to the target environment. The output of this stage is a deployed pipeline with the new implementation of the model.</a:t>
            </a:r>
          </a:p>
          <a:p>
            <a:r>
              <a:rPr lang="en-GB" sz="1400" b="1" dirty="0"/>
              <a:t>Automated triggering:</a:t>
            </a:r>
            <a:r>
              <a:rPr lang="en-GB" sz="1400" dirty="0"/>
              <a:t> the pipeline is automatically executed in production based on a schedule or in response to a trigger. The output of this stage is a newly trained model that is pushed to the </a:t>
            </a:r>
            <a:r>
              <a:rPr lang="en-GB" sz="1400" dirty="0">
                <a:hlinkClick r:id="rId2"/>
              </a:rPr>
              <a:t>model registry</a:t>
            </a:r>
            <a:r>
              <a:rPr lang="en-GB" sz="1400" dirty="0"/>
              <a:t>.</a:t>
            </a:r>
          </a:p>
          <a:p>
            <a:r>
              <a:rPr lang="en-GB" sz="1400" b="1" dirty="0"/>
              <a:t>Model continuous delivery:</a:t>
            </a:r>
            <a:r>
              <a:rPr lang="en-GB" sz="1400" dirty="0"/>
              <a:t> you serve the trained model as a prediction service for the predictions. The output of this stage is a deployed model prediction service.</a:t>
            </a:r>
          </a:p>
          <a:p>
            <a:r>
              <a:rPr lang="en-GB" sz="1400" b="1" dirty="0"/>
              <a:t>Monitoring</a:t>
            </a:r>
            <a:r>
              <a:rPr lang="en-GB" sz="1400" dirty="0"/>
              <a:t>: you collect statistics on model performance based on live data. The output of this stage is a trigger to execute the pipeline or to execute a new experiment cycle.</a:t>
            </a:r>
          </a:p>
          <a:p>
            <a:endParaRPr lang="en-GB" sz="900"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136</a:t>
            </a:fld>
            <a:endParaRPr lang="it-IT" dirty="0"/>
          </a:p>
        </p:txBody>
      </p:sp>
    </p:spTree>
    <p:extLst>
      <p:ext uri="{BB962C8B-B14F-4D97-AF65-F5344CB8AC3E}">
        <p14:creationId xmlns:p14="http://schemas.microsoft.com/office/powerpoint/2010/main" val="31168182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2</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137</a:t>
            </a:fld>
            <a:endParaRPr lang="it-IT" dirty="0"/>
          </a:p>
        </p:txBody>
      </p:sp>
      <p:pic>
        <p:nvPicPr>
          <p:cNvPr id="8" name="Content Placeholder 7" descr="Diagram&#10;&#10;Description automatically generated">
            <a:extLst>
              <a:ext uri="{FF2B5EF4-FFF2-40B4-BE49-F238E27FC236}">
                <a16:creationId xmlns:a16="http://schemas.microsoft.com/office/drawing/2014/main" id="{C535719C-B730-6883-8089-05CEE90817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8233" y="1600200"/>
            <a:ext cx="9735534" cy="4525963"/>
          </a:xfrm>
        </p:spPr>
      </p:pic>
    </p:spTree>
    <p:extLst>
      <p:ext uri="{BB962C8B-B14F-4D97-AF65-F5344CB8AC3E}">
        <p14:creationId xmlns:p14="http://schemas.microsoft.com/office/powerpoint/2010/main" val="3901549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ADD73-814F-2ED2-43D7-25DD8795F30A}"/>
              </a:ext>
            </a:extLst>
          </p:cNvPr>
          <p:cNvSpPr>
            <a:spLocks noGrp="1"/>
          </p:cNvSpPr>
          <p:nvPr>
            <p:ph type="title"/>
          </p:nvPr>
        </p:nvSpPr>
        <p:spPr/>
        <p:txBody>
          <a:bodyPr/>
          <a:lstStyle/>
          <a:p>
            <a:r>
              <a:rPr lang="en-IT" dirty="0"/>
              <a:t>Example of a complete system</a:t>
            </a:r>
          </a:p>
        </p:txBody>
      </p:sp>
      <p:pic>
        <p:nvPicPr>
          <p:cNvPr id="6" name="Content Placeholder 5" descr="Diagram&#10;&#10;Description automatically generated">
            <a:extLst>
              <a:ext uri="{FF2B5EF4-FFF2-40B4-BE49-F238E27FC236}">
                <a16:creationId xmlns:a16="http://schemas.microsoft.com/office/drawing/2014/main" id="{737C948F-BED7-0D06-F26E-3063904A9A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8585" y="1600200"/>
            <a:ext cx="7814829" cy="4525963"/>
          </a:xfrm>
        </p:spPr>
      </p:pic>
      <p:sp>
        <p:nvSpPr>
          <p:cNvPr id="4" name="Slide Number Placeholder 3">
            <a:extLst>
              <a:ext uri="{FF2B5EF4-FFF2-40B4-BE49-F238E27FC236}">
                <a16:creationId xmlns:a16="http://schemas.microsoft.com/office/drawing/2014/main" id="{532C4B40-32CD-310F-86D0-93AC0BA67B9A}"/>
              </a:ext>
            </a:extLst>
          </p:cNvPr>
          <p:cNvSpPr>
            <a:spLocks noGrp="1"/>
          </p:cNvSpPr>
          <p:nvPr>
            <p:ph type="sldNum" sz="quarter" idx="12"/>
          </p:nvPr>
        </p:nvSpPr>
        <p:spPr/>
        <p:txBody>
          <a:bodyPr/>
          <a:lstStyle/>
          <a:p>
            <a:fld id="{D2040F39-7941-49A4-B48D-F201B18B6351}" type="slidenum">
              <a:rPr lang="it-IT" smtClean="0"/>
              <a:pPr/>
              <a:t>138</a:t>
            </a:fld>
            <a:endParaRPr lang="it-IT" dirty="0"/>
          </a:p>
        </p:txBody>
      </p:sp>
    </p:spTree>
    <p:extLst>
      <p:ext uri="{BB962C8B-B14F-4D97-AF65-F5344CB8AC3E}">
        <p14:creationId xmlns:p14="http://schemas.microsoft.com/office/powerpoint/2010/main" val="7850358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Service Mesh</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139</a:t>
            </a:fld>
            <a:endParaRPr lang="it-IT" dirty="0"/>
          </a:p>
        </p:txBody>
      </p:sp>
    </p:spTree>
    <p:extLst>
      <p:ext uri="{BB962C8B-B14F-4D97-AF65-F5344CB8AC3E}">
        <p14:creationId xmlns:p14="http://schemas.microsoft.com/office/powerpoint/2010/main" val="3623091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84E2-8C26-1DAA-982B-BF4DD9710BC0}"/>
              </a:ext>
            </a:extLst>
          </p:cNvPr>
          <p:cNvSpPr>
            <a:spLocks noGrp="1"/>
          </p:cNvSpPr>
          <p:nvPr>
            <p:ph type="title"/>
          </p:nvPr>
        </p:nvSpPr>
        <p:spPr/>
        <p:txBody>
          <a:bodyPr/>
          <a:lstStyle/>
          <a:p>
            <a:r>
              <a:rPr lang="en-GB" dirty="0" err="1"/>
              <a:t>MLOps</a:t>
            </a:r>
            <a:r>
              <a:rPr lang="en-GB" dirty="0"/>
              <a:t> and DevOps</a:t>
            </a:r>
            <a:endParaRPr lang="en-IT" dirty="0"/>
          </a:p>
        </p:txBody>
      </p:sp>
      <p:pic>
        <p:nvPicPr>
          <p:cNvPr id="6" name="Content Placeholder 5" descr="Diagram&#10;&#10;Description automatically generated">
            <a:extLst>
              <a:ext uri="{FF2B5EF4-FFF2-40B4-BE49-F238E27FC236}">
                <a16:creationId xmlns:a16="http://schemas.microsoft.com/office/drawing/2014/main" id="{3EF67004-8273-8A73-2295-26D091AC95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3" y="1504128"/>
            <a:ext cx="5561519" cy="3221015"/>
          </a:xfrm>
        </p:spPr>
      </p:pic>
      <p:sp>
        <p:nvSpPr>
          <p:cNvPr id="4" name="Slide Number Placeholder 3">
            <a:extLst>
              <a:ext uri="{FF2B5EF4-FFF2-40B4-BE49-F238E27FC236}">
                <a16:creationId xmlns:a16="http://schemas.microsoft.com/office/drawing/2014/main" id="{CC6D0616-15B8-8186-4F33-35BEF47F9D30}"/>
              </a:ext>
            </a:extLst>
          </p:cNvPr>
          <p:cNvSpPr>
            <a:spLocks noGrp="1"/>
          </p:cNvSpPr>
          <p:nvPr>
            <p:ph type="sldNum" sz="quarter" idx="12"/>
          </p:nvPr>
        </p:nvSpPr>
        <p:spPr/>
        <p:txBody>
          <a:bodyPr/>
          <a:lstStyle/>
          <a:p>
            <a:fld id="{D2040F39-7941-49A4-B48D-F201B18B6351}" type="slidenum">
              <a:rPr lang="it-IT" smtClean="0"/>
              <a:pPr/>
              <a:t>14</a:t>
            </a:fld>
            <a:endParaRPr lang="it-IT" dirty="0"/>
          </a:p>
        </p:txBody>
      </p:sp>
      <p:pic>
        <p:nvPicPr>
          <p:cNvPr id="5" name="Picture 4">
            <a:extLst>
              <a:ext uri="{FF2B5EF4-FFF2-40B4-BE49-F238E27FC236}">
                <a16:creationId xmlns:a16="http://schemas.microsoft.com/office/drawing/2014/main" id="{7CA09E89-484C-42CB-4D5C-5B470CE5A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14956"/>
            <a:ext cx="5115480" cy="2243043"/>
          </a:xfrm>
          <a:prstGeom prst="rect">
            <a:avLst/>
          </a:prstGeom>
        </p:spPr>
      </p:pic>
      <p:pic>
        <p:nvPicPr>
          <p:cNvPr id="7" name="Picture 6" descr="Graphical user interface, application&#10;&#10;Description automatically generated with medium confidence">
            <a:extLst>
              <a:ext uri="{FF2B5EF4-FFF2-40B4-BE49-F238E27FC236}">
                <a16:creationId xmlns:a16="http://schemas.microsoft.com/office/drawing/2014/main" id="{C53B129C-D041-E9FD-AC24-58F682412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6589" y="2627178"/>
            <a:ext cx="6496728" cy="3322102"/>
          </a:xfrm>
          <a:prstGeom prst="rect">
            <a:avLst/>
          </a:prstGeom>
        </p:spPr>
      </p:pic>
    </p:spTree>
    <p:extLst>
      <p:ext uri="{BB962C8B-B14F-4D97-AF65-F5344CB8AC3E}">
        <p14:creationId xmlns:p14="http://schemas.microsoft.com/office/powerpoint/2010/main" val="34532645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D209D1-62D4-2FA5-9C5D-EDC7EA0DAD5C}"/>
              </a:ext>
            </a:extLst>
          </p:cNvPr>
          <p:cNvSpPr>
            <a:spLocks noGrp="1"/>
          </p:cNvSpPr>
          <p:nvPr>
            <p:ph type="title"/>
          </p:nvPr>
        </p:nvSpPr>
        <p:spPr/>
        <p:txBody>
          <a:bodyPr/>
          <a:lstStyle/>
          <a:p>
            <a:r>
              <a:rPr lang="en-GB" dirty="0"/>
              <a:t>Service Mesh</a:t>
            </a:r>
            <a:endParaRPr lang="en-IT" dirty="0"/>
          </a:p>
        </p:txBody>
      </p:sp>
      <p:sp>
        <p:nvSpPr>
          <p:cNvPr id="7" name="Content Placeholder 6">
            <a:extLst>
              <a:ext uri="{FF2B5EF4-FFF2-40B4-BE49-F238E27FC236}">
                <a16:creationId xmlns:a16="http://schemas.microsoft.com/office/drawing/2014/main" id="{D310F3EF-E340-4E90-1F6D-73C48622F9F6}"/>
              </a:ext>
            </a:extLst>
          </p:cNvPr>
          <p:cNvSpPr>
            <a:spLocks noGrp="1"/>
          </p:cNvSpPr>
          <p:nvPr>
            <p:ph idx="1"/>
          </p:nvPr>
        </p:nvSpPr>
        <p:spPr/>
        <p:txBody>
          <a:bodyPr/>
          <a:lstStyle/>
          <a:p>
            <a:r>
              <a:rPr lang="en-IT" dirty="0"/>
              <a:t>Direct connections vs service mesh</a:t>
            </a:r>
          </a:p>
          <a:p>
            <a:pPr lvl="1"/>
            <a:r>
              <a:rPr lang="en-GB" dirty="0"/>
              <a:t>Apache Kafka</a:t>
            </a:r>
          </a:p>
          <a:p>
            <a:pPr lvl="1"/>
            <a:r>
              <a:rPr lang="en-GB" dirty="0"/>
              <a:t>Kubernetes</a:t>
            </a:r>
          </a:p>
          <a:p>
            <a:pPr lvl="1"/>
            <a:r>
              <a:rPr lang="en-GB" dirty="0"/>
              <a:t>Envoy</a:t>
            </a:r>
          </a:p>
          <a:p>
            <a:pPr lvl="1"/>
            <a:r>
              <a:rPr lang="en-GB" dirty="0"/>
              <a:t>Istio</a:t>
            </a:r>
          </a:p>
          <a:p>
            <a:pPr lvl="1"/>
            <a:r>
              <a:rPr lang="en-GB" dirty="0" err="1"/>
              <a:t>Linkerd</a:t>
            </a:r>
            <a:endParaRPr lang="en-GB" dirty="0"/>
          </a:p>
          <a:p>
            <a:endParaRPr lang="en-GB" dirty="0"/>
          </a:p>
          <a:p>
            <a:endParaRPr lang="en-IT" dirty="0"/>
          </a:p>
        </p:txBody>
      </p:sp>
      <p:sp>
        <p:nvSpPr>
          <p:cNvPr id="5" name="Slide Number Placeholder 4">
            <a:extLst>
              <a:ext uri="{FF2B5EF4-FFF2-40B4-BE49-F238E27FC236}">
                <a16:creationId xmlns:a16="http://schemas.microsoft.com/office/drawing/2014/main" id="{7FBB4EFC-78D4-7BC0-CE0B-3D1ABCBB3E32}"/>
              </a:ext>
            </a:extLst>
          </p:cNvPr>
          <p:cNvSpPr>
            <a:spLocks noGrp="1"/>
          </p:cNvSpPr>
          <p:nvPr>
            <p:ph type="sldNum" sz="quarter" idx="12"/>
          </p:nvPr>
        </p:nvSpPr>
        <p:spPr/>
        <p:txBody>
          <a:bodyPr/>
          <a:lstStyle/>
          <a:p>
            <a:fld id="{D2040F39-7941-49A4-B48D-F201B18B6351}" type="slidenum">
              <a:rPr lang="it-IT" smtClean="0"/>
              <a:pPr/>
              <a:t>140</a:t>
            </a:fld>
            <a:endParaRPr lang="it-IT" dirty="0"/>
          </a:p>
        </p:txBody>
      </p:sp>
    </p:spTree>
    <p:extLst>
      <p:ext uri="{BB962C8B-B14F-4D97-AF65-F5344CB8AC3E}">
        <p14:creationId xmlns:p14="http://schemas.microsoft.com/office/powerpoint/2010/main" val="41469886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Best practices for Machine Learning</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141</a:t>
            </a:fld>
            <a:endParaRPr lang="it-IT" dirty="0"/>
          </a:p>
        </p:txBody>
      </p:sp>
    </p:spTree>
    <p:extLst>
      <p:ext uri="{BB962C8B-B14F-4D97-AF65-F5344CB8AC3E}">
        <p14:creationId xmlns:p14="http://schemas.microsoft.com/office/powerpoint/2010/main" val="210012162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66E0-41A4-12BD-EBAE-8625092559FA}"/>
              </a:ext>
            </a:extLst>
          </p:cNvPr>
          <p:cNvSpPr>
            <a:spLocks noGrp="1"/>
          </p:cNvSpPr>
          <p:nvPr>
            <p:ph type="title"/>
          </p:nvPr>
        </p:nvSpPr>
        <p:spPr/>
        <p:txBody>
          <a:bodyPr>
            <a:normAutofit/>
          </a:bodyPr>
          <a:lstStyle/>
          <a:p>
            <a:r>
              <a:rPr lang="en-GB" dirty="0"/>
              <a:t>Engineering best practices for ML</a:t>
            </a:r>
          </a:p>
        </p:txBody>
      </p:sp>
      <p:pic>
        <p:nvPicPr>
          <p:cNvPr id="6" name="Content Placeholder 5" descr="Diagram, timeline&#10;&#10;Description automatically generated with medium confidence">
            <a:extLst>
              <a:ext uri="{FF2B5EF4-FFF2-40B4-BE49-F238E27FC236}">
                <a16:creationId xmlns:a16="http://schemas.microsoft.com/office/drawing/2014/main" id="{63C62A62-20BF-BEE1-22E9-BFB6C1882E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3669" y="1542679"/>
            <a:ext cx="9144662" cy="4809855"/>
          </a:xfrm>
        </p:spPr>
      </p:pic>
      <p:sp>
        <p:nvSpPr>
          <p:cNvPr id="4" name="Slide Number Placeholder 3">
            <a:extLst>
              <a:ext uri="{FF2B5EF4-FFF2-40B4-BE49-F238E27FC236}">
                <a16:creationId xmlns:a16="http://schemas.microsoft.com/office/drawing/2014/main" id="{17D10AE3-19E9-F3C7-AB3B-3C50FB171349}"/>
              </a:ext>
            </a:extLst>
          </p:cNvPr>
          <p:cNvSpPr>
            <a:spLocks noGrp="1"/>
          </p:cNvSpPr>
          <p:nvPr>
            <p:ph type="sldNum" sz="quarter" idx="12"/>
          </p:nvPr>
        </p:nvSpPr>
        <p:spPr/>
        <p:txBody>
          <a:bodyPr/>
          <a:lstStyle/>
          <a:p>
            <a:fld id="{D2040F39-7941-49A4-B48D-F201B18B6351}" type="slidenum">
              <a:rPr lang="it-IT" smtClean="0"/>
              <a:pPr/>
              <a:t>142</a:t>
            </a:fld>
            <a:endParaRPr lang="it-IT" dirty="0"/>
          </a:p>
        </p:txBody>
      </p:sp>
      <p:sp>
        <p:nvSpPr>
          <p:cNvPr id="8" name="TextBox 7">
            <a:extLst>
              <a:ext uri="{FF2B5EF4-FFF2-40B4-BE49-F238E27FC236}">
                <a16:creationId xmlns:a16="http://schemas.microsoft.com/office/drawing/2014/main" id="{1D04BA11-12CC-E540-2543-ED5466186996}"/>
              </a:ext>
            </a:extLst>
          </p:cNvPr>
          <p:cNvSpPr txBox="1"/>
          <p:nvPr/>
        </p:nvSpPr>
        <p:spPr>
          <a:xfrm>
            <a:off x="7320136" y="6214030"/>
            <a:ext cx="6186310" cy="369332"/>
          </a:xfrm>
          <a:prstGeom prst="rect">
            <a:avLst/>
          </a:prstGeom>
          <a:noFill/>
        </p:spPr>
        <p:txBody>
          <a:bodyPr wrap="square">
            <a:spAutoFit/>
          </a:bodyPr>
          <a:lstStyle/>
          <a:p>
            <a:r>
              <a:rPr lang="en-GB" dirty="0"/>
              <a:t>https://se-</a:t>
            </a:r>
            <a:r>
              <a:rPr lang="en-GB" dirty="0" err="1"/>
              <a:t>ml.github.io</a:t>
            </a:r>
            <a:r>
              <a:rPr lang="en-GB" dirty="0"/>
              <a:t>/practices/</a:t>
            </a:r>
            <a:endParaRPr lang="en-IT" dirty="0"/>
          </a:p>
        </p:txBody>
      </p:sp>
    </p:spTree>
    <p:extLst>
      <p:ext uri="{BB962C8B-B14F-4D97-AF65-F5344CB8AC3E}">
        <p14:creationId xmlns:p14="http://schemas.microsoft.com/office/powerpoint/2010/main" val="35349200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Case Studies</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143</a:t>
            </a:fld>
            <a:endParaRPr lang="it-IT" dirty="0"/>
          </a:p>
        </p:txBody>
      </p:sp>
    </p:spTree>
    <p:extLst>
      <p:ext uri="{BB962C8B-B14F-4D97-AF65-F5344CB8AC3E}">
        <p14:creationId xmlns:p14="http://schemas.microsoft.com/office/powerpoint/2010/main" val="9479053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66E0-41A4-12BD-EBAE-8625092559FA}"/>
              </a:ext>
            </a:extLst>
          </p:cNvPr>
          <p:cNvSpPr>
            <a:spLocks noGrp="1"/>
          </p:cNvSpPr>
          <p:nvPr>
            <p:ph type="title"/>
          </p:nvPr>
        </p:nvSpPr>
        <p:spPr/>
        <p:txBody>
          <a:bodyPr>
            <a:normAutofit/>
          </a:bodyPr>
          <a:lstStyle/>
          <a:p>
            <a:r>
              <a:rPr lang="en-GB" dirty="0"/>
              <a:t>Uber’s Michelangelo</a:t>
            </a:r>
          </a:p>
        </p:txBody>
      </p:sp>
      <p:sp>
        <p:nvSpPr>
          <p:cNvPr id="4" name="Slide Number Placeholder 3">
            <a:extLst>
              <a:ext uri="{FF2B5EF4-FFF2-40B4-BE49-F238E27FC236}">
                <a16:creationId xmlns:a16="http://schemas.microsoft.com/office/drawing/2014/main" id="{17D10AE3-19E9-F3C7-AB3B-3C50FB171349}"/>
              </a:ext>
            </a:extLst>
          </p:cNvPr>
          <p:cNvSpPr>
            <a:spLocks noGrp="1"/>
          </p:cNvSpPr>
          <p:nvPr>
            <p:ph type="sldNum" sz="quarter" idx="12"/>
          </p:nvPr>
        </p:nvSpPr>
        <p:spPr/>
        <p:txBody>
          <a:bodyPr/>
          <a:lstStyle/>
          <a:p>
            <a:fld id="{D2040F39-7941-49A4-B48D-F201B18B6351}" type="slidenum">
              <a:rPr lang="it-IT" smtClean="0"/>
              <a:pPr/>
              <a:t>144</a:t>
            </a:fld>
            <a:endParaRPr lang="it-IT" dirty="0"/>
          </a:p>
        </p:txBody>
      </p:sp>
      <p:sp>
        <p:nvSpPr>
          <p:cNvPr id="8" name="TextBox 7">
            <a:extLst>
              <a:ext uri="{FF2B5EF4-FFF2-40B4-BE49-F238E27FC236}">
                <a16:creationId xmlns:a16="http://schemas.microsoft.com/office/drawing/2014/main" id="{1D04BA11-12CC-E540-2543-ED5466186996}"/>
              </a:ext>
            </a:extLst>
          </p:cNvPr>
          <p:cNvSpPr txBox="1"/>
          <p:nvPr/>
        </p:nvSpPr>
        <p:spPr>
          <a:xfrm>
            <a:off x="7320136" y="6214030"/>
            <a:ext cx="6186310" cy="369332"/>
          </a:xfrm>
          <a:prstGeom prst="rect">
            <a:avLst/>
          </a:prstGeom>
          <a:noFill/>
        </p:spPr>
        <p:txBody>
          <a:bodyPr wrap="square">
            <a:spAutoFit/>
          </a:bodyPr>
          <a:lstStyle/>
          <a:p>
            <a:r>
              <a:rPr lang="en-GB" dirty="0"/>
              <a:t>https://se-</a:t>
            </a:r>
            <a:r>
              <a:rPr lang="en-GB" dirty="0" err="1"/>
              <a:t>ml.github.io</a:t>
            </a:r>
            <a:r>
              <a:rPr lang="en-GB" dirty="0"/>
              <a:t>/practices/</a:t>
            </a:r>
            <a:endParaRPr lang="en-IT" dirty="0"/>
          </a:p>
        </p:txBody>
      </p:sp>
      <p:sp>
        <p:nvSpPr>
          <p:cNvPr id="5" name="Content Placeholder 4">
            <a:extLst>
              <a:ext uri="{FF2B5EF4-FFF2-40B4-BE49-F238E27FC236}">
                <a16:creationId xmlns:a16="http://schemas.microsoft.com/office/drawing/2014/main" id="{8CD82DD1-DEBF-EFDD-D056-DABF73F16D1F}"/>
              </a:ext>
            </a:extLst>
          </p:cNvPr>
          <p:cNvSpPr>
            <a:spLocks noGrp="1"/>
          </p:cNvSpPr>
          <p:nvPr>
            <p:ph idx="1"/>
          </p:nvPr>
        </p:nvSpPr>
        <p:spPr/>
        <p:txBody>
          <a:bodyPr/>
          <a:lstStyle/>
          <a:p>
            <a:r>
              <a:rPr lang="en-GB" dirty="0"/>
              <a:t>https://</a:t>
            </a:r>
            <a:r>
              <a:rPr lang="en-GB" dirty="0" err="1"/>
              <a:t>neptune.ai</a:t>
            </a:r>
            <a:r>
              <a:rPr lang="en-GB" dirty="0"/>
              <a:t>/blog/feature-stores-components-of-a-data-science-factory-guide</a:t>
            </a:r>
            <a:endParaRPr lang="en-IT" dirty="0"/>
          </a:p>
        </p:txBody>
      </p:sp>
    </p:spTree>
    <p:extLst>
      <p:ext uri="{BB962C8B-B14F-4D97-AF65-F5344CB8AC3E}">
        <p14:creationId xmlns:p14="http://schemas.microsoft.com/office/powerpoint/2010/main" val="36328585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66E0-41A4-12BD-EBAE-8625092559FA}"/>
              </a:ext>
            </a:extLst>
          </p:cNvPr>
          <p:cNvSpPr>
            <a:spLocks noGrp="1"/>
          </p:cNvSpPr>
          <p:nvPr>
            <p:ph type="title"/>
          </p:nvPr>
        </p:nvSpPr>
        <p:spPr/>
        <p:txBody>
          <a:bodyPr>
            <a:normAutofit/>
          </a:bodyPr>
          <a:lstStyle/>
          <a:p>
            <a:r>
              <a:rPr lang="en-GB" dirty="0" err="1"/>
              <a:t>FBLearner</a:t>
            </a:r>
            <a:endParaRPr lang="en-GB" dirty="0"/>
          </a:p>
        </p:txBody>
      </p:sp>
      <p:sp>
        <p:nvSpPr>
          <p:cNvPr id="4" name="Slide Number Placeholder 3">
            <a:extLst>
              <a:ext uri="{FF2B5EF4-FFF2-40B4-BE49-F238E27FC236}">
                <a16:creationId xmlns:a16="http://schemas.microsoft.com/office/drawing/2014/main" id="{17D10AE3-19E9-F3C7-AB3B-3C50FB171349}"/>
              </a:ext>
            </a:extLst>
          </p:cNvPr>
          <p:cNvSpPr>
            <a:spLocks noGrp="1"/>
          </p:cNvSpPr>
          <p:nvPr>
            <p:ph type="sldNum" sz="quarter" idx="12"/>
          </p:nvPr>
        </p:nvSpPr>
        <p:spPr/>
        <p:txBody>
          <a:bodyPr/>
          <a:lstStyle/>
          <a:p>
            <a:fld id="{D2040F39-7941-49A4-B48D-F201B18B6351}" type="slidenum">
              <a:rPr lang="it-IT" smtClean="0"/>
              <a:pPr/>
              <a:t>145</a:t>
            </a:fld>
            <a:endParaRPr lang="it-IT" dirty="0"/>
          </a:p>
        </p:txBody>
      </p:sp>
      <p:sp>
        <p:nvSpPr>
          <p:cNvPr id="8" name="TextBox 7">
            <a:extLst>
              <a:ext uri="{FF2B5EF4-FFF2-40B4-BE49-F238E27FC236}">
                <a16:creationId xmlns:a16="http://schemas.microsoft.com/office/drawing/2014/main" id="{1D04BA11-12CC-E540-2543-ED5466186996}"/>
              </a:ext>
            </a:extLst>
          </p:cNvPr>
          <p:cNvSpPr txBox="1"/>
          <p:nvPr/>
        </p:nvSpPr>
        <p:spPr>
          <a:xfrm>
            <a:off x="7320136" y="6214030"/>
            <a:ext cx="6186310" cy="369332"/>
          </a:xfrm>
          <a:prstGeom prst="rect">
            <a:avLst/>
          </a:prstGeom>
          <a:noFill/>
        </p:spPr>
        <p:txBody>
          <a:bodyPr wrap="square">
            <a:spAutoFit/>
          </a:bodyPr>
          <a:lstStyle/>
          <a:p>
            <a:r>
              <a:rPr lang="en-GB" dirty="0"/>
              <a:t>https://se-</a:t>
            </a:r>
            <a:r>
              <a:rPr lang="en-GB" dirty="0" err="1"/>
              <a:t>ml.github.io</a:t>
            </a:r>
            <a:r>
              <a:rPr lang="en-GB" dirty="0"/>
              <a:t>/practices/</a:t>
            </a:r>
            <a:endParaRPr lang="en-IT" dirty="0"/>
          </a:p>
        </p:txBody>
      </p:sp>
      <p:sp>
        <p:nvSpPr>
          <p:cNvPr id="5" name="Content Placeholder 4">
            <a:extLst>
              <a:ext uri="{FF2B5EF4-FFF2-40B4-BE49-F238E27FC236}">
                <a16:creationId xmlns:a16="http://schemas.microsoft.com/office/drawing/2014/main" id="{8CD82DD1-DEBF-EFDD-D056-DABF73F16D1F}"/>
              </a:ext>
            </a:extLst>
          </p:cNvPr>
          <p:cNvSpPr>
            <a:spLocks noGrp="1"/>
          </p:cNvSpPr>
          <p:nvPr>
            <p:ph idx="1"/>
          </p:nvPr>
        </p:nvSpPr>
        <p:spPr/>
        <p:txBody>
          <a:bodyPr/>
          <a:lstStyle/>
          <a:p>
            <a:endParaRPr lang="en-IT" dirty="0"/>
          </a:p>
        </p:txBody>
      </p:sp>
    </p:spTree>
    <p:extLst>
      <p:ext uri="{BB962C8B-B14F-4D97-AF65-F5344CB8AC3E}">
        <p14:creationId xmlns:p14="http://schemas.microsoft.com/office/powerpoint/2010/main" val="21760749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66E0-41A4-12BD-EBAE-8625092559FA}"/>
              </a:ext>
            </a:extLst>
          </p:cNvPr>
          <p:cNvSpPr>
            <a:spLocks noGrp="1"/>
          </p:cNvSpPr>
          <p:nvPr>
            <p:ph type="title"/>
          </p:nvPr>
        </p:nvSpPr>
        <p:spPr/>
        <p:txBody>
          <a:bodyPr>
            <a:normAutofit/>
          </a:bodyPr>
          <a:lstStyle/>
          <a:p>
            <a:r>
              <a:rPr lang="en-GB" dirty="0"/>
              <a:t>Azure ML, AWS </a:t>
            </a:r>
            <a:r>
              <a:rPr lang="en-GB" dirty="0" err="1"/>
              <a:t>Sagemaker</a:t>
            </a:r>
            <a:r>
              <a:rPr lang="en-GB" dirty="0"/>
              <a:t>, Vertex AI</a:t>
            </a:r>
          </a:p>
        </p:txBody>
      </p:sp>
      <p:sp>
        <p:nvSpPr>
          <p:cNvPr id="4" name="Slide Number Placeholder 3">
            <a:extLst>
              <a:ext uri="{FF2B5EF4-FFF2-40B4-BE49-F238E27FC236}">
                <a16:creationId xmlns:a16="http://schemas.microsoft.com/office/drawing/2014/main" id="{17D10AE3-19E9-F3C7-AB3B-3C50FB171349}"/>
              </a:ext>
            </a:extLst>
          </p:cNvPr>
          <p:cNvSpPr>
            <a:spLocks noGrp="1"/>
          </p:cNvSpPr>
          <p:nvPr>
            <p:ph type="sldNum" sz="quarter" idx="12"/>
          </p:nvPr>
        </p:nvSpPr>
        <p:spPr/>
        <p:txBody>
          <a:bodyPr/>
          <a:lstStyle/>
          <a:p>
            <a:fld id="{D2040F39-7941-49A4-B48D-F201B18B6351}" type="slidenum">
              <a:rPr lang="it-IT" smtClean="0"/>
              <a:pPr/>
              <a:t>146</a:t>
            </a:fld>
            <a:endParaRPr lang="it-IT" dirty="0"/>
          </a:p>
        </p:txBody>
      </p:sp>
      <p:sp>
        <p:nvSpPr>
          <p:cNvPr id="8" name="TextBox 7">
            <a:extLst>
              <a:ext uri="{FF2B5EF4-FFF2-40B4-BE49-F238E27FC236}">
                <a16:creationId xmlns:a16="http://schemas.microsoft.com/office/drawing/2014/main" id="{1D04BA11-12CC-E540-2543-ED5466186996}"/>
              </a:ext>
            </a:extLst>
          </p:cNvPr>
          <p:cNvSpPr txBox="1"/>
          <p:nvPr/>
        </p:nvSpPr>
        <p:spPr>
          <a:xfrm>
            <a:off x="7320136" y="6214030"/>
            <a:ext cx="6186310" cy="369332"/>
          </a:xfrm>
          <a:prstGeom prst="rect">
            <a:avLst/>
          </a:prstGeom>
          <a:noFill/>
        </p:spPr>
        <p:txBody>
          <a:bodyPr wrap="square">
            <a:spAutoFit/>
          </a:bodyPr>
          <a:lstStyle/>
          <a:p>
            <a:r>
              <a:rPr lang="en-GB" dirty="0"/>
              <a:t>https://se-</a:t>
            </a:r>
            <a:r>
              <a:rPr lang="en-GB" dirty="0" err="1"/>
              <a:t>ml.github.io</a:t>
            </a:r>
            <a:r>
              <a:rPr lang="en-GB" dirty="0"/>
              <a:t>/practices/</a:t>
            </a:r>
            <a:endParaRPr lang="en-IT" dirty="0"/>
          </a:p>
        </p:txBody>
      </p:sp>
      <p:sp>
        <p:nvSpPr>
          <p:cNvPr id="5" name="Content Placeholder 4">
            <a:extLst>
              <a:ext uri="{FF2B5EF4-FFF2-40B4-BE49-F238E27FC236}">
                <a16:creationId xmlns:a16="http://schemas.microsoft.com/office/drawing/2014/main" id="{8CD82DD1-DEBF-EFDD-D056-DABF73F16D1F}"/>
              </a:ext>
            </a:extLst>
          </p:cNvPr>
          <p:cNvSpPr>
            <a:spLocks noGrp="1"/>
          </p:cNvSpPr>
          <p:nvPr>
            <p:ph idx="1"/>
          </p:nvPr>
        </p:nvSpPr>
        <p:spPr/>
        <p:txBody>
          <a:bodyPr/>
          <a:lstStyle/>
          <a:p>
            <a:endParaRPr lang="en-IT" dirty="0"/>
          </a:p>
        </p:txBody>
      </p:sp>
    </p:spTree>
    <p:extLst>
      <p:ext uri="{BB962C8B-B14F-4D97-AF65-F5344CB8AC3E}">
        <p14:creationId xmlns:p14="http://schemas.microsoft.com/office/powerpoint/2010/main" val="189383562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References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147</a:t>
            </a:fld>
            <a:endParaRPr lang="it-IT" dirty="0"/>
          </a:p>
        </p:txBody>
      </p:sp>
    </p:spTree>
    <p:extLst>
      <p:ext uri="{BB962C8B-B14F-4D97-AF65-F5344CB8AC3E}">
        <p14:creationId xmlns:p14="http://schemas.microsoft.com/office/powerpoint/2010/main" val="80970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MLOPS (General)</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1800" dirty="0"/>
              <a:t>Directories</a:t>
            </a:r>
          </a:p>
          <a:p>
            <a:pPr lvl="1"/>
            <a:r>
              <a:rPr lang="en-GB" sz="1800" dirty="0"/>
              <a:t>https://ml-</a:t>
            </a:r>
            <a:r>
              <a:rPr lang="en-GB" sz="1800" dirty="0" err="1"/>
              <a:t>ops.org</a:t>
            </a:r>
            <a:r>
              <a:rPr lang="en-GB" sz="1800" dirty="0"/>
              <a:t>/</a:t>
            </a:r>
          </a:p>
          <a:p>
            <a:pPr lvl="1"/>
            <a:r>
              <a:rPr lang="en-GB" sz="1800" dirty="0"/>
              <a:t>https://se-</a:t>
            </a:r>
            <a:r>
              <a:rPr lang="en-GB" sz="1800" dirty="0" err="1"/>
              <a:t>ml.github.io</a:t>
            </a:r>
            <a:r>
              <a:rPr lang="en-GB" sz="1800" dirty="0"/>
              <a:t>/</a:t>
            </a:r>
          </a:p>
          <a:p>
            <a:pPr lvl="1"/>
            <a:r>
              <a:rPr lang="en-GB" sz="1800" dirty="0">
                <a:hlinkClick r:id="rId2"/>
              </a:rPr>
              <a:t>https://neptune.ai/blog/mlops</a:t>
            </a:r>
            <a:endParaRPr lang="en-GB" sz="1800" dirty="0"/>
          </a:p>
          <a:p>
            <a:pPr marL="457200" lvl="1" indent="0">
              <a:buNone/>
            </a:pPr>
            <a:endParaRPr lang="en-GB" sz="1800" dirty="0"/>
          </a:p>
          <a:p>
            <a:r>
              <a:rPr lang="en-GB" sz="1800" dirty="0"/>
              <a:t>Lists</a:t>
            </a:r>
          </a:p>
          <a:p>
            <a:pPr lvl="1"/>
            <a:r>
              <a:rPr lang="en-GB" sz="1800" dirty="0"/>
              <a:t>https://</a:t>
            </a:r>
            <a:r>
              <a:rPr lang="en-GB" sz="1800" dirty="0" err="1"/>
              <a:t>github.com</a:t>
            </a:r>
            <a:r>
              <a:rPr lang="en-GB" sz="1800" dirty="0"/>
              <a:t>/</a:t>
            </a:r>
            <a:r>
              <a:rPr lang="en-GB" sz="1800" dirty="0" err="1"/>
              <a:t>visenger</a:t>
            </a:r>
            <a:r>
              <a:rPr lang="en-GB" sz="1800" dirty="0"/>
              <a:t>/awesome-</a:t>
            </a:r>
            <a:r>
              <a:rPr lang="en-GB" sz="1800" dirty="0" err="1"/>
              <a:t>mlops</a:t>
            </a:r>
            <a:endParaRPr lang="en-GB" sz="1800" dirty="0"/>
          </a:p>
          <a:p>
            <a:pPr lvl="1"/>
            <a:r>
              <a:rPr lang="en-GB" sz="1800" dirty="0"/>
              <a:t>https://</a:t>
            </a:r>
            <a:r>
              <a:rPr lang="en-GB" sz="1800" dirty="0" err="1"/>
              <a:t>github.com</a:t>
            </a:r>
            <a:r>
              <a:rPr lang="en-GB" sz="1800" dirty="0"/>
              <a:t>/</a:t>
            </a:r>
            <a:r>
              <a:rPr lang="en-GB" sz="1800" dirty="0" err="1"/>
              <a:t>EthicalML</a:t>
            </a:r>
            <a:r>
              <a:rPr lang="en-GB" sz="1800" dirty="0"/>
              <a:t>/awesome-production-machine-learning</a:t>
            </a:r>
          </a:p>
          <a:p>
            <a:endParaRPr lang="en-GB" sz="1800" dirty="0"/>
          </a:p>
          <a:p>
            <a:endParaRPr lang="en-GB" sz="18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148</a:t>
            </a:fld>
            <a:endParaRPr lang="it-IT" dirty="0"/>
          </a:p>
        </p:txBody>
      </p:sp>
    </p:spTree>
    <p:extLst>
      <p:ext uri="{BB962C8B-B14F-4D97-AF65-F5344CB8AC3E}">
        <p14:creationId xmlns:p14="http://schemas.microsoft.com/office/powerpoint/2010/main" val="40988259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MLOPS (Articles)</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2400" dirty="0"/>
              <a:t>https://</a:t>
            </a:r>
            <a:r>
              <a:rPr lang="en-GB" sz="2400" dirty="0" err="1"/>
              <a:t>jgorostegui.medium.com</a:t>
            </a:r>
            <a:r>
              <a:rPr lang="en-GB" sz="2400" dirty="0"/>
              <a:t>/machine-learning-operations-mlops-my-take-on-the-consolidation-of-this-field-3843339f11e4</a:t>
            </a:r>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149</a:t>
            </a:fld>
            <a:endParaRPr lang="it-IT" dirty="0"/>
          </a:p>
        </p:txBody>
      </p:sp>
    </p:spTree>
    <p:extLst>
      <p:ext uri="{BB962C8B-B14F-4D97-AF65-F5344CB8AC3E}">
        <p14:creationId xmlns:p14="http://schemas.microsoft.com/office/powerpoint/2010/main" val="2938555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idx="1"/>
          </p:nvPr>
        </p:nvSpPr>
        <p:spPr/>
        <p:txBody>
          <a:bodyPr>
            <a:normAutofit fontScale="77500" lnSpcReduction="20000"/>
          </a:bodyPr>
          <a:lstStyle/>
          <a:p>
            <a:r>
              <a:rPr lang="en-GB" dirty="0" err="1"/>
              <a:t>MLOps</a:t>
            </a:r>
            <a:r>
              <a:rPr lang="en-GB" dirty="0"/>
              <a:t>, like DevOps, emerges from the understanding that </a:t>
            </a:r>
            <a:r>
              <a:rPr lang="en-GB" dirty="0">
                <a:solidFill>
                  <a:schemeClr val="accent6">
                    <a:lumMod val="75000"/>
                  </a:schemeClr>
                </a:solidFill>
              </a:rPr>
              <a:t>separating the ML model development from the process that delivers it — ML operations — lowers quality, transparency, and agility of the whole intelligent software. </a:t>
            </a:r>
          </a:p>
          <a:p>
            <a:r>
              <a:rPr lang="en-GB" dirty="0" err="1"/>
              <a:t>MLOps</a:t>
            </a:r>
            <a:r>
              <a:rPr lang="en-GB" dirty="0"/>
              <a:t> and DevOps share:</a:t>
            </a:r>
          </a:p>
          <a:p>
            <a:pPr lvl="1"/>
            <a:r>
              <a:rPr lang="en-GB" dirty="0"/>
              <a:t>Automation</a:t>
            </a:r>
          </a:p>
          <a:p>
            <a:pPr lvl="1"/>
            <a:r>
              <a:rPr lang="en-GB" dirty="0"/>
              <a:t>Collaboration and increased communication between teams</a:t>
            </a:r>
          </a:p>
          <a:p>
            <a:pPr lvl="1"/>
            <a:r>
              <a:rPr lang="en-GB" dirty="0"/>
              <a:t>Continuous integration </a:t>
            </a:r>
          </a:p>
          <a:p>
            <a:pPr lvl="1"/>
            <a:r>
              <a:rPr lang="en-GB" dirty="0"/>
              <a:t>Continuous delivery</a:t>
            </a:r>
          </a:p>
          <a:p>
            <a:pPr lvl="1"/>
            <a:r>
              <a:rPr lang="en-GB" dirty="0"/>
              <a:t>Data-driven approach, focused on incremental progress (Kaizen)</a:t>
            </a:r>
          </a:p>
          <a:p>
            <a:r>
              <a:rPr lang="en-GB" dirty="0" err="1"/>
              <a:t>MLOps</a:t>
            </a:r>
            <a:r>
              <a:rPr lang="en-GB" dirty="0"/>
              <a:t> and DevOps DO NOT share:</a:t>
            </a:r>
          </a:p>
          <a:p>
            <a:pPr lvl="1"/>
            <a:r>
              <a:rPr lang="en-GB" dirty="0"/>
              <a:t>The complexity of the environment, including the fact that </a:t>
            </a:r>
            <a:r>
              <a:rPr lang="en-GB" dirty="0">
                <a:solidFill>
                  <a:schemeClr val="accent6">
                    <a:lumMod val="75000"/>
                  </a:schemeClr>
                </a:solidFill>
              </a:rPr>
              <a:t>machine learning models are made up of both code and data</a:t>
            </a:r>
            <a:r>
              <a:rPr lang="en-GB" dirty="0"/>
              <a:t> (changing even faster than code)</a:t>
            </a:r>
          </a:p>
          <a:p>
            <a:endParaRPr lang="en-IT"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21998841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(Data Management)</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Autofit/>
          </a:bodyPr>
          <a:lstStyle/>
          <a:p>
            <a:r>
              <a:rPr lang="en-GB" sz="1800" dirty="0"/>
              <a:t>Versioning</a:t>
            </a:r>
          </a:p>
          <a:p>
            <a:pPr lvl="1"/>
            <a:r>
              <a:rPr lang="en-GB" sz="1800" dirty="0">
                <a:hlinkClick r:id="rId2"/>
              </a:rPr>
              <a:t>https://dvc.org/</a:t>
            </a:r>
            <a:endParaRPr lang="en-GB" sz="1800" dirty="0">
              <a:hlinkClick r:id="rId3"/>
            </a:endParaRPr>
          </a:p>
          <a:p>
            <a:pPr lvl="1"/>
            <a:r>
              <a:rPr lang="en-GB" sz="1800" dirty="0">
                <a:hlinkClick r:id="rId3"/>
              </a:rPr>
              <a:t>https://lakefs.io/</a:t>
            </a:r>
            <a:endParaRPr lang="en-GB" sz="1800" dirty="0"/>
          </a:p>
          <a:p>
            <a:pPr lvl="1"/>
            <a:r>
              <a:rPr lang="en-GB" sz="1800" dirty="0">
                <a:hlinkClick r:id="rId4"/>
              </a:rPr>
              <a:t>https://github.com/dolthub/dolt</a:t>
            </a:r>
            <a:endParaRPr lang="en-GB" sz="1800" dirty="0"/>
          </a:p>
          <a:p>
            <a:pPr lvl="1"/>
            <a:r>
              <a:rPr lang="en-GB" sz="1800" dirty="0">
                <a:hlinkClick r:id="rId5"/>
              </a:rPr>
              <a:t>https://qri.io/</a:t>
            </a:r>
            <a:endParaRPr lang="en-GB" sz="1800" dirty="0"/>
          </a:p>
          <a:p>
            <a:pPr marL="0" indent="0">
              <a:buNone/>
            </a:pPr>
            <a:endParaRPr lang="en-GB" sz="1800" dirty="0"/>
          </a:p>
          <a:p>
            <a:r>
              <a:rPr lang="en-GB" sz="1800" dirty="0"/>
              <a:t>Validation</a:t>
            </a:r>
          </a:p>
          <a:p>
            <a:pPr lvl="1"/>
            <a:r>
              <a:rPr lang="en-GB" sz="1800" dirty="0"/>
              <a:t>https://</a:t>
            </a:r>
            <a:r>
              <a:rPr lang="en-GB" sz="1800" dirty="0" err="1"/>
              <a:t>deepchecks.com</a:t>
            </a:r>
            <a:r>
              <a:rPr lang="en-GB" sz="1800" dirty="0"/>
              <a:t>/</a:t>
            </a:r>
          </a:p>
          <a:p>
            <a:pPr lvl="1"/>
            <a:r>
              <a:rPr lang="en-GB" sz="1800" dirty="0"/>
              <a:t>https://</a:t>
            </a:r>
            <a:r>
              <a:rPr lang="en-GB" sz="1800" dirty="0" err="1"/>
              <a:t>github.com</a:t>
            </a:r>
            <a:r>
              <a:rPr lang="en-GB" sz="1800" dirty="0"/>
              <a:t>/</a:t>
            </a:r>
            <a:r>
              <a:rPr lang="en-GB" sz="1800" dirty="0" err="1"/>
              <a:t>awslabs</a:t>
            </a:r>
            <a:r>
              <a:rPr lang="en-GB" sz="1800" dirty="0"/>
              <a:t>/</a:t>
            </a:r>
            <a:r>
              <a:rPr lang="en-GB" sz="1800" dirty="0" err="1"/>
              <a:t>deequ</a:t>
            </a:r>
            <a:endParaRPr lang="en-GB" sz="1800" dirty="0">
              <a:hlinkClick r:id="rId6"/>
            </a:endParaRPr>
          </a:p>
          <a:p>
            <a:pPr lvl="1"/>
            <a:r>
              <a:rPr lang="en-GB" sz="1800" dirty="0">
                <a:hlinkClick r:id="rId6"/>
              </a:rPr>
              <a:t>https://github.com/Pylons/colander</a:t>
            </a:r>
            <a:endParaRPr lang="en-GB" sz="1800" dirty="0"/>
          </a:p>
          <a:p>
            <a:pPr lvl="1"/>
            <a:r>
              <a:rPr lang="en-GB" sz="1800" dirty="0">
                <a:hlinkClick r:id="rId7"/>
              </a:rPr>
              <a:t>https://github.com/pyeve/cerberus</a:t>
            </a:r>
            <a:endParaRPr lang="en-GB" sz="1800" dirty="0"/>
          </a:p>
          <a:p>
            <a:pPr lvl="1"/>
            <a:r>
              <a:rPr lang="en-GB" sz="1800" dirty="0">
                <a:hlinkClick r:id="rId8"/>
              </a:rPr>
              <a:t>https://github.com/schematics/schematics</a:t>
            </a:r>
            <a:endParaRPr lang="en-GB" sz="1800" dirty="0"/>
          </a:p>
          <a:p>
            <a:pPr lvl="1"/>
            <a:endParaRPr lang="en-GB" sz="1800" dirty="0"/>
          </a:p>
          <a:p>
            <a:endParaRPr lang="en-IT" sz="18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r>
              <a:rPr lang="en-GB" sz="1800" dirty="0"/>
              <a:t>Labelling</a:t>
            </a:r>
          </a:p>
          <a:p>
            <a:pPr lvl="1"/>
            <a:r>
              <a:rPr lang="en-GB" sz="1800" dirty="0"/>
              <a:t>https://</a:t>
            </a:r>
            <a:r>
              <a:rPr lang="en-GB" sz="1800" dirty="0" err="1"/>
              <a:t>github.com</a:t>
            </a:r>
            <a:r>
              <a:rPr lang="en-GB" sz="1800" dirty="0"/>
              <a:t>/</a:t>
            </a:r>
            <a:r>
              <a:rPr lang="en-GB" sz="1800" dirty="0" err="1"/>
              <a:t>nlplab</a:t>
            </a:r>
            <a:r>
              <a:rPr lang="en-GB" sz="1800" dirty="0"/>
              <a:t>/brat</a:t>
            </a:r>
          </a:p>
          <a:p>
            <a:pPr lvl="1"/>
            <a:r>
              <a:rPr lang="en-GB" sz="1800" dirty="0"/>
              <a:t>https://</a:t>
            </a:r>
            <a:r>
              <a:rPr lang="en-GB" sz="1800" dirty="0" err="1"/>
              <a:t>github.com</a:t>
            </a:r>
            <a:r>
              <a:rPr lang="en-GB" sz="1800" dirty="0"/>
              <a:t>/</a:t>
            </a:r>
            <a:r>
              <a:rPr lang="en-GB" sz="1800" dirty="0" err="1"/>
              <a:t>heartexlabs</a:t>
            </a:r>
            <a:r>
              <a:rPr lang="en-GB" sz="1800" dirty="0"/>
              <a:t>/</a:t>
            </a:r>
            <a:r>
              <a:rPr lang="en-GB" sz="1800" dirty="0" err="1"/>
              <a:t>labelImg</a:t>
            </a:r>
            <a:endParaRPr lang="en-GB" sz="1800" dirty="0"/>
          </a:p>
          <a:p>
            <a:pPr lvl="1"/>
            <a:r>
              <a:rPr lang="en-GB" sz="1800" dirty="0">
                <a:hlinkClick r:id="rId9"/>
              </a:rPr>
              <a:t>https://github.com/midas-research/audino</a:t>
            </a:r>
            <a:endParaRPr lang="en-GB" sz="1800" dirty="0"/>
          </a:p>
          <a:p>
            <a:pPr lvl="1"/>
            <a:r>
              <a:rPr lang="en-GB" sz="1800" dirty="0"/>
              <a:t>https://</a:t>
            </a:r>
            <a:r>
              <a:rPr lang="en-GB" sz="1800" dirty="0" err="1"/>
              <a:t>github.com</a:t>
            </a:r>
            <a:r>
              <a:rPr lang="en-GB" sz="1800" dirty="0"/>
              <a:t>/mdhmz1/Auto-Annotate</a:t>
            </a:r>
          </a:p>
          <a:p>
            <a:pPr lvl="1"/>
            <a:r>
              <a:rPr lang="en-GB" sz="1800" dirty="0">
                <a:hlinkClick r:id="rId10"/>
              </a:rPr>
              <a:t>https://labelstud.io/</a:t>
            </a:r>
            <a:endParaRPr lang="en-GB" sz="1800" dirty="0"/>
          </a:p>
          <a:p>
            <a:pPr lvl="1"/>
            <a:endParaRPr lang="en-GB" sz="1800" dirty="0"/>
          </a:p>
          <a:p>
            <a:r>
              <a:rPr lang="en-GB" sz="1800" dirty="0"/>
              <a:t>Wrangling</a:t>
            </a:r>
          </a:p>
          <a:p>
            <a:pPr lvl="1"/>
            <a:r>
              <a:rPr lang="en-GB" sz="1800" dirty="0"/>
              <a:t>https://</a:t>
            </a:r>
            <a:r>
              <a:rPr lang="en-GB" sz="1800" dirty="0" err="1"/>
              <a:t>pandas.pydata.org</a:t>
            </a:r>
            <a:r>
              <a:rPr lang="en-GB" sz="1800" dirty="0"/>
              <a:t>/</a:t>
            </a:r>
          </a:p>
          <a:p>
            <a:pPr marL="457200" lvl="1" indent="0">
              <a:buNone/>
            </a:pPr>
            <a:endParaRPr lang="en-GB" sz="18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150</a:t>
            </a:fld>
            <a:endParaRPr lang="it-IT" dirty="0"/>
          </a:p>
        </p:txBody>
      </p:sp>
    </p:spTree>
    <p:extLst>
      <p:ext uri="{BB962C8B-B14F-4D97-AF65-F5344CB8AC3E}">
        <p14:creationId xmlns:p14="http://schemas.microsoft.com/office/powerpoint/2010/main" val="39855138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a:t>
            </a:r>
            <a:r>
              <a:rPr lang="en-GB" dirty="0" err="1"/>
              <a:t>Modeling</a:t>
            </a:r>
            <a:r>
              <a:rPr lang="en-GB" dirty="0"/>
              <a:t>)</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1800" dirty="0"/>
              <a:t>Feature Engineering</a:t>
            </a:r>
          </a:p>
          <a:p>
            <a:pPr lvl="1"/>
            <a:r>
              <a:rPr lang="en-GB" sz="1800" dirty="0">
                <a:hlinkClick r:id="rId2"/>
              </a:rPr>
              <a:t>https://github.com/cod3licious/autofeat</a:t>
            </a:r>
            <a:endParaRPr lang="en-GB" sz="1800" dirty="0"/>
          </a:p>
          <a:p>
            <a:pPr lvl="1"/>
            <a:r>
              <a:rPr lang="en-GB" sz="1800" dirty="0">
                <a:hlinkClick r:id="rId3"/>
              </a:rPr>
              <a:t>https://github.com/alteryx/featuretools</a:t>
            </a:r>
            <a:endParaRPr lang="en-GB" sz="1800" dirty="0"/>
          </a:p>
          <a:p>
            <a:pPr lvl="1"/>
            <a:r>
              <a:rPr lang="en-GB" sz="1800" dirty="0">
                <a:hlinkClick r:id="rId4"/>
              </a:rPr>
              <a:t>https://github.com/blue-yonder/tsfresh</a:t>
            </a:r>
            <a:endParaRPr lang="en-GB" sz="1800" dirty="0"/>
          </a:p>
          <a:p>
            <a:endParaRPr lang="en-GB" sz="1800" dirty="0"/>
          </a:p>
          <a:p>
            <a:r>
              <a:rPr lang="en-GB" sz="1800" dirty="0"/>
              <a:t>Hyperparameter Optimization</a:t>
            </a:r>
          </a:p>
          <a:p>
            <a:pPr lvl="1"/>
            <a:r>
              <a:rPr lang="en-GB" sz="1800" dirty="0"/>
              <a:t>https://</a:t>
            </a:r>
            <a:r>
              <a:rPr lang="en-GB" sz="1800" dirty="0" err="1"/>
              <a:t>github.com</a:t>
            </a:r>
            <a:r>
              <a:rPr lang="en-GB" sz="1800" dirty="0"/>
              <a:t>/</a:t>
            </a:r>
            <a:r>
              <a:rPr lang="en-GB" sz="1800" dirty="0" err="1"/>
              <a:t>optuna</a:t>
            </a:r>
            <a:r>
              <a:rPr lang="en-GB" sz="1800" dirty="0"/>
              <a:t>/</a:t>
            </a:r>
            <a:r>
              <a:rPr lang="en-GB" sz="1800" dirty="0" err="1"/>
              <a:t>optuna</a:t>
            </a:r>
            <a:endParaRPr lang="en-GB" sz="1800" dirty="0"/>
          </a:p>
          <a:p>
            <a:pPr lvl="1"/>
            <a:r>
              <a:rPr lang="en-GB" sz="1800" dirty="0"/>
              <a:t>https://</a:t>
            </a:r>
            <a:r>
              <a:rPr lang="en-GB" sz="1800" dirty="0" err="1"/>
              <a:t>github.com</a:t>
            </a:r>
            <a:r>
              <a:rPr lang="en-GB" sz="1800" dirty="0"/>
              <a:t>/google/vizier</a:t>
            </a:r>
          </a:p>
          <a:p>
            <a:pPr lvl="1"/>
            <a:r>
              <a:rPr lang="en-GB" sz="1800" dirty="0"/>
              <a:t>https://</a:t>
            </a:r>
            <a:r>
              <a:rPr lang="en-GB" sz="1800" dirty="0" err="1"/>
              <a:t>github.com</a:t>
            </a:r>
            <a:r>
              <a:rPr lang="en-GB" sz="1800" dirty="0"/>
              <a:t>/</a:t>
            </a:r>
            <a:r>
              <a:rPr lang="en-GB" sz="1800" dirty="0" err="1"/>
              <a:t>autonomio</a:t>
            </a:r>
            <a:r>
              <a:rPr lang="en-GB" sz="1800" dirty="0"/>
              <a:t>/</a:t>
            </a:r>
            <a:r>
              <a:rPr lang="en-GB" sz="1800" dirty="0" err="1"/>
              <a:t>talos</a:t>
            </a:r>
            <a:endParaRPr lang="en-GB" sz="1800" dirty="0"/>
          </a:p>
          <a:p>
            <a:pPr lvl="1"/>
            <a:r>
              <a:rPr lang="en-GB" sz="1800" dirty="0"/>
              <a:t>http://</a:t>
            </a:r>
            <a:r>
              <a:rPr lang="en-GB" sz="1800" dirty="0" err="1"/>
              <a:t>hyperopt.github.io</a:t>
            </a:r>
            <a:r>
              <a:rPr lang="en-GB" sz="1800" dirty="0"/>
              <a:t>/</a:t>
            </a:r>
            <a:r>
              <a:rPr lang="en-GB" sz="1800" dirty="0" err="1"/>
              <a:t>hyperopt</a:t>
            </a:r>
            <a:r>
              <a:rPr lang="en-GB" sz="1800" dirty="0"/>
              <a:t>/</a:t>
            </a:r>
          </a:p>
          <a:p>
            <a:pPr lvl="1"/>
            <a:r>
              <a:rPr lang="en-GB" sz="1800" dirty="0"/>
              <a:t>https://scikit-</a:t>
            </a:r>
            <a:r>
              <a:rPr lang="en-GB" sz="1800" dirty="0" err="1"/>
              <a:t>optimize.github.io</a:t>
            </a:r>
            <a:r>
              <a:rPr lang="en-GB" sz="1800" dirty="0"/>
              <a:t>/stable/</a:t>
            </a:r>
          </a:p>
          <a:p>
            <a:endParaRPr lang="en-GB" sz="1800" dirty="0"/>
          </a:p>
          <a:p>
            <a:pPr lvl="1"/>
            <a:endParaRPr lang="en-GB" sz="1800" dirty="0"/>
          </a:p>
          <a:p>
            <a:pPr marL="0" indent="0">
              <a:buNone/>
            </a:pPr>
            <a:endParaRPr lang="en-GB" sz="1800" dirty="0"/>
          </a:p>
          <a:p>
            <a:endParaRPr lang="en-IT" sz="18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r>
              <a:rPr lang="en-GB" sz="1800" dirty="0"/>
              <a:t>Experiment Tracking</a:t>
            </a:r>
          </a:p>
          <a:p>
            <a:pPr lvl="1"/>
            <a:r>
              <a:rPr lang="en-GB" sz="1800" dirty="0">
                <a:hlinkClick r:id="rId5"/>
              </a:rPr>
              <a:t>https://github.com/guildai/guildai</a:t>
            </a:r>
            <a:endParaRPr lang="en-GB" sz="1800" dirty="0"/>
          </a:p>
          <a:p>
            <a:pPr lvl="1"/>
            <a:r>
              <a:rPr lang="en-GB" sz="1800" dirty="0">
                <a:hlinkClick r:id="rId6"/>
              </a:rPr>
              <a:t>https://github.com/VertaAI/modeldb</a:t>
            </a:r>
            <a:endParaRPr lang="en-GB" sz="1800" dirty="0"/>
          </a:p>
          <a:p>
            <a:pPr lvl="1"/>
            <a:r>
              <a:rPr lang="en-GB" sz="1800" dirty="0">
                <a:hlinkClick r:id="rId7"/>
              </a:rPr>
              <a:t>https://github.com/tensorflow/tensorboard</a:t>
            </a:r>
            <a:endParaRPr lang="en-GB" sz="1800" dirty="0"/>
          </a:p>
          <a:p>
            <a:pPr lvl="1"/>
            <a:endParaRPr lang="en-GB" sz="1800" dirty="0"/>
          </a:p>
          <a:p>
            <a:r>
              <a:rPr lang="en-GB" sz="1800" dirty="0"/>
              <a:t>Feature Store</a:t>
            </a:r>
          </a:p>
          <a:p>
            <a:pPr lvl="1"/>
            <a:r>
              <a:rPr lang="en-GB" sz="1800" dirty="0">
                <a:hlinkClick r:id="rId8"/>
              </a:rPr>
              <a:t>https://github.com/feast-dev/feast</a:t>
            </a:r>
            <a:endParaRPr lang="en-GB" sz="1800" dirty="0"/>
          </a:p>
          <a:p>
            <a:pPr lvl="1"/>
            <a:r>
              <a:rPr lang="en-GB" sz="1800" dirty="0">
                <a:hlinkClick r:id="rId9"/>
              </a:rPr>
              <a:t>https://www.tecton.ai/</a:t>
            </a:r>
            <a:endParaRPr lang="en-GB" sz="1800" dirty="0"/>
          </a:p>
          <a:p>
            <a:pPr lvl="1"/>
            <a:r>
              <a:rPr lang="en-GB" sz="1800" dirty="0"/>
              <a:t>https://</a:t>
            </a:r>
            <a:r>
              <a:rPr lang="en-GB" sz="1800" dirty="0" err="1"/>
              <a:t>www.hopsworks.ai</a:t>
            </a:r>
            <a:r>
              <a:rPr lang="en-GB" sz="1800" dirty="0"/>
              <a:t>/</a:t>
            </a:r>
          </a:p>
          <a:p>
            <a:pPr lvl="1"/>
            <a:r>
              <a:rPr lang="en-GB" sz="1800" dirty="0"/>
              <a:t>https://</a:t>
            </a:r>
            <a:r>
              <a:rPr lang="en-GB" sz="1800" dirty="0" err="1"/>
              <a:t>github.com</a:t>
            </a:r>
            <a:r>
              <a:rPr lang="en-GB" sz="1800" dirty="0"/>
              <a:t>/</a:t>
            </a:r>
            <a:r>
              <a:rPr lang="en-GB" sz="1800" dirty="0" err="1"/>
              <a:t>quintoandar</a:t>
            </a:r>
            <a:r>
              <a:rPr lang="en-GB" sz="1800" dirty="0"/>
              <a:t>/</a:t>
            </a:r>
            <a:r>
              <a:rPr lang="en-GB" sz="1800" dirty="0" err="1"/>
              <a:t>butterfree</a:t>
            </a:r>
            <a:endParaRPr lang="en-IT" sz="1800" dirty="0"/>
          </a:p>
          <a:p>
            <a:endParaRPr lang="en-IT" sz="18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151</a:t>
            </a:fld>
            <a:endParaRPr lang="it-IT" dirty="0"/>
          </a:p>
        </p:txBody>
      </p:sp>
    </p:spTree>
    <p:extLst>
      <p:ext uri="{BB962C8B-B14F-4D97-AF65-F5344CB8AC3E}">
        <p14:creationId xmlns:p14="http://schemas.microsoft.com/office/powerpoint/2010/main" val="148533200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(Operationalization)</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1800" dirty="0"/>
              <a:t>Model Deployment / Serving</a:t>
            </a:r>
          </a:p>
          <a:p>
            <a:pPr lvl="1"/>
            <a:r>
              <a:rPr lang="en-GB" sz="1800" dirty="0">
                <a:hlinkClick r:id="rId2"/>
              </a:rPr>
              <a:t>https://github.com/bentoml/BentoML</a:t>
            </a:r>
            <a:endParaRPr lang="en-GB" sz="1800" dirty="0"/>
          </a:p>
          <a:p>
            <a:pPr lvl="1"/>
            <a:r>
              <a:rPr lang="en-GB" sz="1800" dirty="0">
                <a:hlinkClick r:id="rId3"/>
              </a:rPr>
              <a:t>https://github.com/SeldonIO/seldon-core</a:t>
            </a:r>
            <a:endParaRPr lang="en-GB" sz="1800" dirty="0"/>
          </a:p>
          <a:p>
            <a:pPr lvl="1"/>
            <a:r>
              <a:rPr lang="en-GB" sz="1800" dirty="0"/>
              <a:t>https://</a:t>
            </a:r>
            <a:r>
              <a:rPr lang="en-GB" sz="1800" dirty="0" err="1"/>
              <a:t>github.com</a:t>
            </a:r>
            <a:r>
              <a:rPr lang="en-GB" sz="1800" dirty="0"/>
              <a:t>/</a:t>
            </a:r>
            <a:r>
              <a:rPr lang="en-GB" sz="1800" dirty="0" err="1"/>
              <a:t>tensorflow</a:t>
            </a:r>
            <a:r>
              <a:rPr lang="en-GB" sz="1800" dirty="0"/>
              <a:t>/serving</a:t>
            </a:r>
          </a:p>
          <a:p>
            <a:endParaRPr lang="en-GB" sz="1800" dirty="0"/>
          </a:p>
          <a:p>
            <a:r>
              <a:rPr lang="en-GB" sz="1800" dirty="0"/>
              <a:t>Model Monitoring</a:t>
            </a:r>
          </a:p>
          <a:p>
            <a:pPr lvl="1"/>
            <a:r>
              <a:rPr lang="en-GB" sz="1800" dirty="0">
                <a:hlinkClick r:id="rId4"/>
              </a:rPr>
              <a:t>https://github.com/evidentlyai/evidently</a:t>
            </a:r>
            <a:endParaRPr lang="en-GB" sz="1800" dirty="0"/>
          </a:p>
          <a:p>
            <a:pPr lvl="1"/>
            <a:r>
              <a:rPr lang="en-GB" sz="1800" dirty="0">
                <a:hlinkClick r:id="rId5"/>
              </a:rPr>
              <a:t>https://github.com/prometheus/prometheus</a:t>
            </a:r>
            <a:endParaRPr lang="en-GB" sz="1800" dirty="0"/>
          </a:p>
          <a:p>
            <a:pPr lvl="1"/>
            <a:r>
              <a:rPr lang="en-GB" sz="1800" dirty="0">
                <a:hlinkClick r:id="rId6"/>
              </a:rPr>
              <a:t>https://github.com/grafana/grafana</a:t>
            </a:r>
            <a:endParaRPr lang="en-GB" sz="1800" dirty="0"/>
          </a:p>
          <a:p>
            <a:pPr lvl="1"/>
            <a:r>
              <a:rPr lang="en-GB" sz="1800" dirty="0"/>
              <a:t>https://</a:t>
            </a:r>
            <a:r>
              <a:rPr lang="en-GB" sz="1800" dirty="0" err="1"/>
              <a:t>github.com</a:t>
            </a:r>
            <a:r>
              <a:rPr lang="en-GB" sz="1800" dirty="0"/>
              <a:t>/</a:t>
            </a:r>
            <a:r>
              <a:rPr lang="en-GB" sz="1800" dirty="0" err="1"/>
              <a:t>apache</a:t>
            </a:r>
            <a:r>
              <a:rPr lang="en-GB" sz="1800" dirty="0"/>
              <a:t>/</a:t>
            </a:r>
            <a:r>
              <a:rPr lang="en-GB" sz="1800" dirty="0" err="1"/>
              <a:t>kafka</a:t>
            </a:r>
            <a:endParaRPr lang="en-GB" sz="1800" dirty="0"/>
          </a:p>
          <a:p>
            <a:endParaRPr lang="en-GB" sz="1800" b="1" dirty="0"/>
          </a:p>
          <a:p>
            <a:pPr lvl="1"/>
            <a:endParaRPr lang="en-GB" sz="1800" dirty="0"/>
          </a:p>
          <a:p>
            <a:endParaRPr lang="en-GB" sz="1800" dirty="0"/>
          </a:p>
          <a:p>
            <a:endParaRPr lang="en-GB" sz="1800" dirty="0"/>
          </a:p>
          <a:p>
            <a:endParaRPr lang="en-GB" sz="1800" dirty="0"/>
          </a:p>
          <a:p>
            <a:endParaRPr lang="en-IT" sz="18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152</a:t>
            </a:fld>
            <a:endParaRPr lang="it-IT" dirty="0"/>
          </a:p>
        </p:txBody>
      </p:sp>
    </p:spTree>
    <p:extLst>
      <p:ext uri="{BB962C8B-B14F-4D97-AF65-F5344CB8AC3E}">
        <p14:creationId xmlns:p14="http://schemas.microsoft.com/office/powerpoint/2010/main" val="163093149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(Orchestration)</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1800" dirty="0"/>
              <a:t>Orchestration</a:t>
            </a:r>
          </a:p>
          <a:p>
            <a:pPr lvl="1"/>
            <a:r>
              <a:rPr lang="en-GB" sz="1800" dirty="0">
                <a:hlinkClick r:id="rId2"/>
              </a:rPr>
              <a:t>https://kedro.org/</a:t>
            </a:r>
          </a:p>
          <a:p>
            <a:pPr lvl="1"/>
            <a:r>
              <a:rPr lang="en-GB" sz="1800" dirty="0">
                <a:hlinkClick r:id="rId2"/>
              </a:rPr>
              <a:t>https://zenml.io/home</a:t>
            </a:r>
            <a:endParaRPr lang="en-GB" sz="1800" dirty="0"/>
          </a:p>
          <a:p>
            <a:pPr lvl="1"/>
            <a:r>
              <a:rPr lang="en-GB" sz="1800" dirty="0">
                <a:hlinkClick r:id="rId3"/>
              </a:rPr>
              <a:t>https://airflow.apache.org/</a:t>
            </a:r>
            <a:endParaRPr lang="en-GB" sz="1800" dirty="0">
              <a:hlinkClick r:id="rId4"/>
            </a:endParaRPr>
          </a:p>
          <a:p>
            <a:pPr lvl="1"/>
            <a:r>
              <a:rPr lang="en-GB" sz="1800" dirty="0">
                <a:hlinkClick r:id="rId4"/>
              </a:rPr>
              <a:t>https://mlflow.org/</a:t>
            </a:r>
            <a:endParaRPr lang="en-GB" sz="1800" dirty="0"/>
          </a:p>
          <a:p>
            <a:pPr lvl="1"/>
            <a:r>
              <a:rPr lang="en-GB" sz="1800" dirty="0"/>
              <a:t>https://</a:t>
            </a:r>
            <a:r>
              <a:rPr lang="en-GB" sz="1800" dirty="0" err="1"/>
              <a:t>www.kubeflow.org</a:t>
            </a:r>
            <a:r>
              <a:rPr lang="en-GB" sz="1800" dirty="0"/>
              <a:t>/</a:t>
            </a:r>
          </a:p>
          <a:p>
            <a:endParaRPr lang="en-GB" sz="1800" b="1" dirty="0"/>
          </a:p>
          <a:p>
            <a:pPr lvl="1"/>
            <a:endParaRPr lang="en-GB" sz="1800" dirty="0"/>
          </a:p>
          <a:p>
            <a:endParaRPr lang="en-GB" sz="1800" dirty="0"/>
          </a:p>
          <a:p>
            <a:endParaRPr lang="en-GB" sz="1800" dirty="0"/>
          </a:p>
          <a:p>
            <a:endParaRPr lang="en-GB" sz="1800" dirty="0"/>
          </a:p>
          <a:p>
            <a:endParaRPr lang="en-IT" sz="18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153</a:t>
            </a:fld>
            <a:endParaRPr lang="it-IT" dirty="0"/>
          </a:p>
        </p:txBody>
      </p:sp>
    </p:spTree>
    <p:extLst>
      <p:ext uri="{BB962C8B-B14F-4D97-AF65-F5344CB8AC3E}">
        <p14:creationId xmlns:p14="http://schemas.microsoft.com/office/powerpoint/2010/main" val="3444735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 (Differences)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sz="half" idx="1"/>
          </p:nvPr>
        </p:nvSpPr>
        <p:spPr/>
        <p:txBody>
          <a:bodyPr>
            <a:noAutofit/>
          </a:bodyPr>
          <a:lstStyle/>
          <a:p>
            <a:r>
              <a:rPr lang="en-GB" sz="1600" dirty="0" err="1">
                <a:solidFill>
                  <a:schemeClr val="accent6">
                    <a:lumMod val="75000"/>
                  </a:schemeClr>
                </a:solidFill>
              </a:rPr>
              <a:t>MLOps</a:t>
            </a:r>
            <a:r>
              <a:rPr lang="en-GB" sz="1600" dirty="0">
                <a:solidFill>
                  <a:schemeClr val="accent6">
                    <a:lumMod val="75000"/>
                  </a:schemeClr>
                </a:solidFill>
              </a:rPr>
              <a:t> is much more experimental in nature. </a:t>
            </a:r>
            <a:r>
              <a:rPr lang="en-GB" sz="1600" dirty="0"/>
              <a:t>Data Scientists and ML/DL engineers have to tweak various features – hyperparameters, parameters, and models – while also keeping track of and managing the data and the code base for reproducible results.</a:t>
            </a:r>
          </a:p>
          <a:p>
            <a:r>
              <a:rPr lang="en-GB" sz="1600" dirty="0">
                <a:solidFill>
                  <a:schemeClr val="accent6">
                    <a:lumMod val="75000"/>
                  </a:schemeClr>
                </a:solidFill>
              </a:rPr>
              <a:t>Hybrid team composition</a:t>
            </a:r>
            <a:r>
              <a:rPr lang="en-GB" sz="1600" dirty="0"/>
              <a:t>: the team needed to build and deploy models in production won’t be composed of software engineers only. </a:t>
            </a:r>
          </a:p>
          <a:p>
            <a:r>
              <a:rPr lang="en-GB" sz="1600" dirty="0">
                <a:solidFill>
                  <a:schemeClr val="accent6">
                    <a:lumMod val="75000"/>
                  </a:schemeClr>
                </a:solidFill>
              </a:rPr>
              <a:t>Testing: </a:t>
            </a:r>
            <a:r>
              <a:rPr lang="en-GB" sz="1600" dirty="0"/>
              <a:t>testing an ML system involves model validation, model training, and so on – in addition to the conventional code tests, such as unit testing and integration testing. </a:t>
            </a:r>
          </a:p>
          <a:p>
            <a:r>
              <a:rPr lang="en-GB" sz="1600" dirty="0">
                <a:solidFill>
                  <a:schemeClr val="accent6">
                    <a:lumMod val="75000"/>
                  </a:schemeClr>
                </a:solidFill>
              </a:rPr>
              <a:t>Automated Deployment</a:t>
            </a:r>
            <a:r>
              <a:rPr lang="en-GB" sz="1600" dirty="0"/>
              <a:t>: you can’t just deploy an offline-trained ML model as a prediction service. You’ll need a multi-step pipeline to automatically retrain and deploy a model. </a:t>
            </a:r>
          </a:p>
          <a:p>
            <a:endParaRPr lang="en-IT" sz="1600" dirty="0"/>
          </a:p>
          <a:p>
            <a:endParaRPr lang="en-GB" sz="1600" dirty="0"/>
          </a:p>
        </p:txBody>
      </p:sp>
      <p:sp>
        <p:nvSpPr>
          <p:cNvPr id="3" name="Content Placeholder 2">
            <a:extLst>
              <a:ext uri="{FF2B5EF4-FFF2-40B4-BE49-F238E27FC236}">
                <a16:creationId xmlns:a16="http://schemas.microsoft.com/office/drawing/2014/main" id="{3C10B18D-1FF0-2CFD-DDD4-AF25443A8B84}"/>
              </a:ext>
            </a:extLst>
          </p:cNvPr>
          <p:cNvSpPr>
            <a:spLocks noGrp="1"/>
          </p:cNvSpPr>
          <p:nvPr>
            <p:ph sz="half" idx="2"/>
          </p:nvPr>
        </p:nvSpPr>
        <p:spPr/>
        <p:txBody>
          <a:bodyPr>
            <a:noAutofit/>
          </a:bodyPr>
          <a:lstStyle/>
          <a:p>
            <a:r>
              <a:rPr lang="en-GB" sz="1600" dirty="0">
                <a:solidFill>
                  <a:schemeClr val="accent6">
                    <a:lumMod val="75000"/>
                  </a:schemeClr>
                </a:solidFill>
              </a:rPr>
              <a:t>Production degradation: </a:t>
            </a:r>
            <a:r>
              <a:rPr lang="en-GB" sz="1600" dirty="0"/>
              <a:t>ML models in production can have reduced performance not only due to suboptimal coding but also due to constantly evolving data profiles. </a:t>
            </a:r>
          </a:p>
          <a:p>
            <a:pPr lvl="1"/>
            <a:r>
              <a:rPr lang="en-GB" sz="1600" dirty="0"/>
              <a:t>A discrepancy between how you handle data in the training and serving pipelines.</a:t>
            </a:r>
          </a:p>
          <a:p>
            <a:pPr lvl="1"/>
            <a:r>
              <a:rPr lang="en-GB" sz="1600" dirty="0"/>
              <a:t>A change in the data between when you train and when you serve.</a:t>
            </a:r>
          </a:p>
          <a:p>
            <a:pPr lvl="1"/>
            <a:r>
              <a:rPr lang="en-GB" sz="1600" dirty="0"/>
              <a:t>Feedback loop – when you choose the wrong hypothesis (i.e. objective) to optimize, which makes you collect biased data for training your model. Then, without knowing, you collect newer data points using this flawed hypothesis making the model even more biased (the snowball keeps growing)</a:t>
            </a:r>
          </a:p>
          <a:p>
            <a:r>
              <a:rPr lang="en-GB" sz="1600" dirty="0">
                <a:solidFill>
                  <a:schemeClr val="accent6">
                    <a:lumMod val="75000"/>
                  </a:schemeClr>
                </a:solidFill>
              </a:rPr>
              <a:t>Monitoring</a:t>
            </a:r>
            <a:r>
              <a:rPr lang="en-GB" sz="1600" dirty="0"/>
              <a:t>: models in production need to be monitored. Similarly, the data that built the model need to be monitored. These statistics can and will change over time, you need notifications when values deviate from your expectations.</a:t>
            </a:r>
          </a:p>
          <a:p>
            <a:endParaRPr lang="en-IT" sz="1600" dirty="0"/>
          </a:p>
          <a:p>
            <a:endParaRPr lang="en-IT" sz="16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1492702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 (Differences)</a:t>
            </a:r>
            <a:endParaRPr lang="en-IT" dirty="0"/>
          </a:p>
        </p:txBody>
      </p:sp>
      <p:sp>
        <p:nvSpPr>
          <p:cNvPr id="5" name="Content Placeholder 4">
            <a:extLst>
              <a:ext uri="{FF2B5EF4-FFF2-40B4-BE49-F238E27FC236}">
                <a16:creationId xmlns:a16="http://schemas.microsoft.com/office/drawing/2014/main" id="{EB46FC77-A261-F688-F0BD-095E78F0403B}"/>
              </a:ext>
            </a:extLst>
          </p:cNvPr>
          <p:cNvSpPr>
            <a:spLocks noGrp="1"/>
          </p:cNvSpPr>
          <p:nvPr>
            <p:ph idx="1"/>
          </p:nvPr>
        </p:nvSpPr>
        <p:spPr/>
        <p:txBody>
          <a:bodyPr>
            <a:normAutofit/>
          </a:bodyPr>
          <a:lstStyle/>
          <a:p>
            <a:r>
              <a:rPr lang="en-GB" sz="1400" dirty="0">
                <a:solidFill>
                  <a:schemeClr val="accent6">
                    <a:lumMod val="75000"/>
                  </a:schemeClr>
                </a:solidFill>
              </a:rPr>
              <a:t>Continuous Integration (CI) </a:t>
            </a:r>
            <a:r>
              <a:rPr lang="en-GB" sz="1400" dirty="0"/>
              <a:t>is no longer only about testing code, but also testing data, and models.</a:t>
            </a:r>
          </a:p>
          <a:p>
            <a:r>
              <a:rPr lang="en-GB" sz="1400" dirty="0">
                <a:solidFill>
                  <a:schemeClr val="accent6">
                    <a:lumMod val="75000"/>
                  </a:schemeClr>
                </a:solidFill>
              </a:rPr>
              <a:t>Continuous Deployment (CD) </a:t>
            </a:r>
            <a:r>
              <a:rPr lang="en-GB" sz="1400" dirty="0"/>
              <a:t>is no longer about a single software package or service, but a system (an ML training pipeline) that should automatically deploy another service (model prediction service) or roll back changes from a model.</a:t>
            </a:r>
          </a:p>
          <a:p>
            <a:r>
              <a:rPr lang="en-GB" sz="1400" dirty="0">
                <a:solidFill>
                  <a:schemeClr val="accent6">
                    <a:lumMod val="75000"/>
                  </a:schemeClr>
                </a:solidFill>
              </a:rPr>
              <a:t>Continuous Testing (CT) </a:t>
            </a:r>
            <a:r>
              <a:rPr lang="en-GB" sz="1400" dirty="0"/>
              <a:t>is a new property that’s concerned with automatically retraining and serving the models.</a:t>
            </a:r>
          </a:p>
          <a:p>
            <a:r>
              <a:rPr lang="en-GB" sz="1400" dirty="0">
                <a:solidFill>
                  <a:schemeClr val="accent6">
                    <a:lumMod val="75000"/>
                  </a:schemeClr>
                </a:solidFill>
                <a:effectLst/>
                <a:latin typeface="Manrope"/>
              </a:rPr>
              <a:t>Continuous Monitoring (CM)</a:t>
            </a:r>
            <a:r>
              <a:rPr lang="en-GB" sz="1400" dirty="0">
                <a:solidFill>
                  <a:srgbClr val="60697B"/>
                </a:solidFill>
                <a:effectLst/>
                <a:latin typeface="Manrope"/>
              </a:rPr>
              <a:t> </a:t>
            </a:r>
            <a:r>
              <a:rPr lang="en-GB" sz="1400" dirty="0"/>
              <a:t>is a new property that’s concerned with automatically monitoring the models (not only hardware/applications).</a:t>
            </a:r>
          </a:p>
          <a:p>
            <a:endParaRPr lang="en-GB" sz="1400" dirty="0"/>
          </a:p>
          <a:p>
            <a:endParaRPr lang="en-IT" sz="14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17</a:t>
            </a:fld>
            <a:endParaRPr lang="it-IT" dirty="0"/>
          </a:p>
        </p:txBody>
      </p:sp>
      <p:pic>
        <p:nvPicPr>
          <p:cNvPr id="8" name="Picture 7">
            <a:extLst>
              <a:ext uri="{FF2B5EF4-FFF2-40B4-BE49-F238E27FC236}">
                <a16:creationId xmlns:a16="http://schemas.microsoft.com/office/drawing/2014/main" id="{49F0BCC8-251C-EAC1-D49C-A678F75DB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2954761"/>
            <a:ext cx="8758164" cy="3353966"/>
          </a:xfrm>
          <a:prstGeom prst="rect">
            <a:avLst/>
          </a:prstGeom>
        </p:spPr>
      </p:pic>
    </p:spTree>
    <p:extLst>
      <p:ext uri="{BB962C8B-B14F-4D97-AF65-F5344CB8AC3E}">
        <p14:creationId xmlns:p14="http://schemas.microsoft.com/office/powerpoint/2010/main" val="3206396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pic>
        <p:nvPicPr>
          <p:cNvPr id="6" name="Content Placeholder 5">
            <a:extLst>
              <a:ext uri="{FF2B5EF4-FFF2-40B4-BE49-F238E27FC236}">
                <a16:creationId xmlns:a16="http://schemas.microsoft.com/office/drawing/2014/main" id="{ECAEA191-4A31-7442-3A53-ED16E6A891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2010" y="1600200"/>
            <a:ext cx="8887979" cy="4762501"/>
          </a:xfrm>
        </p:spPr>
      </p:pic>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1267548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Other OPs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fontScale="85000" lnSpcReduction="10000"/>
          </a:bodyPr>
          <a:lstStyle/>
          <a:p>
            <a:r>
              <a:rPr lang="en-GB" dirty="0" err="1">
                <a:solidFill>
                  <a:schemeClr val="accent6">
                    <a:lumMod val="75000"/>
                  </a:schemeClr>
                </a:solidFill>
              </a:rPr>
              <a:t>ModelOps</a:t>
            </a:r>
            <a:r>
              <a:rPr lang="en-GB" dirty="0"/>
              <a:t> is more general than </a:t>
            </a:r>
            <a:r>
              <a:rPr lang="en-GB" dirty="0" err="1"/>
              <a:t>MLOps</a:t>
            </a:r>
            <a:r>
              <a:rPr lang="en-GB" dirty="0"/>
              <a:t>, as it’s not only about machine learning models but any kind of model (e.g., rule-based models). </a:t>
            </a:r>
          </a:p>
          <a:p>
            <a:r>
              <a:rPr lang="en-GB" dirty="0" err="1">
                <a:solidFill>
                  <a:schemeClr val="accent6">
                    <a:lumMod val="75000"/>
                  </a:schemeClr>
                </a:solidFill>
              </a:rPr>
              <a:t>DataOps</a:t>
            </a:r>
            <a:r>
              <a:rPr lang="en-GB" dirty="0"/>
              <a:t> is a set of practices, processes and technologies that combines data with automation and methods from agile software engineering to improve quality, speed, and collaboration and promote a culture of continuous improvement in the area of data analytics.</a:t>
            </a:r>
          </a:p>
          <a:p>
            <a:r>
              <a:rPr lang="en-GB" dirty="0">
                <a:solidFill>
                  <a:schemeClr val="accent6">
                    <a:lumMod val="75000"/>
                  </a:schemeClr>
                </a:solidFill>
              </a:rPr>
              <a:t>AIOps</a:t>
            </a:r>
            <a:r>
              <a:rPr lang="en-GB" dirty="0"/>
              <a:t> is another topic entirely and refers to the process of solving operational challenges through the use of artificial intelligence (i.e., AI for DevOps). For example, predictive maintenance alerting DevOps teams to possible problems before they arise.</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1857641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Motivation for </a:t>
            </a:r>
            <a:r>
              <a:rPr lang="en-GB" dirty="0" err="1"/>
              <a:t>MLOps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a:t>
            </a:fld>
            <a:endParaRPr lang="it-IT" dirty="0"/>
          </a:p>
        </p:txBody>
      </p:sp>
    </p:spTree>
    <p:extLst>
      <p:ext uri="{BB962C8B-B14F-4D97-AF65-F5344CB8AC3E}">
        <p14:creationId xmlns:p14="http://schemas.microsoft.com/office/powerpoint/2010/main" val="1112589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ML/AI-related risks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4190637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ML/AI Risk sources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Autofit/>
          </a:bodyPr>
          <a:lstStyle/>
          <a:p>
            <a:r>
              <a:rPr lang="en-GB" sz="2800" dirty="0"/>
              <a:t>Business organization</a:t>
            </a:r>
          </a:p>
          <a:p>
            <a:r>
              <a:rPr lang="en-GB" sz="2800" dirty="0"/>
              <a:t>Runtime environment</a:t>
            </a:r>
          </a:p>
          <a:p>
            <a:r>
              <a:rPr lang="en-GB" sz="2800" dirty="0"/>
              <a:t>Reality changes</a:t>
            </a:r>
          </a:p>
          <a:p>
            <a:r>
              <a:rPr lang="en-GB" sz="2800" dirty="0"/>
              <a:t>Business changes</a:t>
            </a:r>
          </a:p>
          <a:p>
            <a:endParaRPr lang="en-GB" sz="2800" dirty="0"/>
          </a:p>
          <a:p>
            <a:r>
              <a:rPr lang="en-GB" sz="2800" i="1" dirty="0">
                <a:solidFill>
                  <a:schemeClr val="accent6">
                    <a:lumMod val="75000"/>
                  </a:schemeClr>
                </a:solidFill>
              </a:rPr>
              <a:t>Scale and Automation</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2803433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(business)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sz="half" idx="1"/>
          </p:nvPr>
        </p:nvSpPr>
        <p:spPr/>
        <p:txBody>
          <a:bodyPr>
            <a:noAutofit/>
          </a:bodyPr>
          <a:lstStyle/>
          <a:p>
            <a:r>
              <a:rPr lang="en-GB" sz="2000" dirty="0">
                <a:solidFill>
                  <a:schemeClr val="accent6">
                    <a:lumMod val="75000"/>
                  </a:schemeClr>
                </a:solidFill>
              </a:rPr>
              <a:t>The ML life cycle involves people from the business, data science, IT teams. None of these groups use the same tools or even share the same skills to serve as a baseline of communication. </a:t>
            </a:r>
            <a:r>
              <a:rPr lang="en-GB" sz="2000" dirty="0"/>
              <a:t>Most data scientists are specialized in model building and assessment, and they are not necessarily experts in writing applications. </a:t>
            </a:r>
          </a:p>
          <a:p>
            <a:r>
              <a:rPr lang="en-GB" sz="2000" dirty="0"/>
              <a:t>Leads to: bugs, implementations not matching business questions, inconsistencies between testing and running environments</a:t>
            </a:r>
          </a:p>
          <a:p>
            <a:r>
              <a:rPr lang="en-GB" sz="2000" dirty="0"/>
              <a:t>Requires: more specialized division of labour </a:t>
            </a:r>
          </a:p>
        </p:txBody>
      </p:sp>
      <p:sp>
        <p:nvSpPr>
          <p:cNvPr id="5" name="Content Placeholder 4">
            <a:extLst>
              <a:ext uri="{FF2B5EF4-FFF2-40B4-BE49-F238E27FC236}">
                <a16:creationId xmlns:a16="http://schemas.microsoft.com/office/drawing/2014/main" id="{94BBA463-BF0A-D999-9CD4-925C31214DDE}"/>
              </a:ext>
            </a:extLst>
          </p:cNvPr>
          <p:cNvSpPr>
            <a:spLocks noGrp="1"/>
          </p:cNvSpPr>
          <p:nvPr>
            <p:ph sz="half" idx="2"/>
          </p:nvPr>
        </p:nvSpPr>
        <p:spPr/>
        <p:txBody>
          <a:bodyPr>
            <a:normAutofit/>
          </a:bodyPr>
          <a:lstStyle/>
          <a:p>
            <a:r>
              <a:rPr lang="en-GB" sz="2000" dirty="0">
                <a:solidFill>
                  <a:schemeClr val="accent6">
                    <a:lumMod val="75000"/>
                  </a:schemeClr>
                </a:solidFill>
              </a:rPr>
              <a:t>Business always changes. Results need to be continually relayed back to the business to ensure that the reality of the model in production aligns with expectations </a:t>
            </a:r>
            <a:r>
              <a:rPr lang="en-GB" sz="2000" dirty="0"/>
              <a:t>and, critically, addresses the original problem or meets the original goal. </a:t>
            </a:r>
          </a:p>
          <a:p>
            <a:r>
              <a:rPr lang="en-GB" sz="2000" dirty="0"/>
              <a:t>Leads to: new business goals, new data, new models, new training processes</a:t>
            </a:r>
          </a:p>
          <a:p>
            <a:r>
              <a:rPr lang="en-GB" sz="2000" dirty="0"/>
              <a:t>Requires: CD/CI, automated tests, containerized environments</a:t>
            </a:r>
          </a:p>
          <a:p>
            <a:endParaRPr lang="en-GB" sz="2000" dirty="0"/>
          </a:p>
          <a:p>
            <a:endParaRPr lang="en-GB" sz="2000" dirty="0"/>
          </a:p>
          <a:p>
            <a:endParaRPr lang="en-IT" sz="20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Tree>
    <p:extLst>
      <p:ext uri="{BB962C8B-B14F-4D97-AF65-F5344CB8AC3E}">
        <p14:creationId xmlns:p14="http://schemas.microsoft.com/office/powerpoint/2010/main" val="141379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(environment)</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sz="half" idx="1"/>
          </p:nvPr>
        </p:nvSpPr>
        <p:spPr/>
        <p:txBody>
          <a:bodyPr>
            <a:normAutofit fontScale="92500" lnSpcReduction="20000"/>
          </a:bodyPr>
          <a:lstStyle/>
          <a:p>
            <a:r>
              <a:rPr lang="en-GB" sz="2800" dirty="0">
                <a:solidFill>
                  <a:schemeClr val="accent6">
                    <a:lumMod val="75000"/>
                  </a:schemeClr>
                </a:solidFill>
              </a:rPr>
              <a:t>Learning performance is often very sensitive to the production environment it is running in. </a:t>
            </a:r>
            <a:r>
              <a:rPr lang="en-GB" sz="2800" dirty="0"/>
              <a:t>Models are often built on a pile of open source software (e.g., libraries, like scikit-learn, Python, or Linux). Production and development versions must match.</a:t>
            </a:r>
          </a:p>
          <a:p>
            <a:r>
              <a:rPr lang="en-GB" sz="2800" dirty="0"/>
              <a:t>Leads to: inconsistencies in model behaviour (hard to find and debug)</a:t>
            </a:r>
          </a:p>
          <a:p>
            <a:r>
              <a:rPr lang="en-GB" sz="2800" dirty="0"/>
              <a:t>Requires: CD/CI, automated tests, containerized environments</a:t>
            </a:r>
          </a:p>
          <a:p>
            <a:endParaRPr lang="en-GB" sz="2800" dirty="0"/>
          </a:p>
        </p:txBody>
      </p:sp>
      <p:sp>
        <p:nvSpPr>
          <p:cNvPr id="5" name="Content Placeholder 4">
            <a:extLst>
              <a:ext uri="{FF2B5EF4-FFF2-40B4-BE49-F238E27FC236}">
                <a16:creationId xmlns:a16="http://schemas.microsoft.com/office/drawing/2014/main" id="{C3112A78-6CDA-7A6F-8F2C-F3A4087CB9C2}"/>
              </a:ext>
            </a:extLst>
          </p:cNvPr>
          <p:cNvSpPr>
            <a:spLocks noGrp="1"/>
          </p:cNvSpPr>
          <p:nvPr>
            <p:ph sz="half" idx="2"/>
          </p:nvPr>
        </p:nvSpPr>
        <p:spPr/>
        <p:txBody>
          <a:bodyPr>
            <a:normAutofit fontScale="92500" lnSpcReduction="20000"/>
          </a:bodyPr>
          <a:lstStyle/>
          <a:p>
            <a:r>
              <a:rPr lang="en-GB" sz="2800" dirty="0">
                <a:solidFill>
                  <a:schemeClr val="accent6">
                    <a:lumMod val="75000"/>
                  </a:schemeClr>
                </a:solidFill>
              </a:rPr>
              <a:t>Reality (and subsequently data) always changes</a:t>
            </a:r>
            <a:r>
              <a:rPr lang="en-GB" sz="2800" dirty="0"/>
              <a:t>.</a:t>
            </a:r>
          </a:p>
          <a:p>
            <a:r>
              <a:rPr lang="en-GB" sz="2800" dirty="0"/>
              <a:t>Leads to: data drift, concept drift, training skew </a:t>
            </a:r>
          </a:p>
          <a:p>
            <a:r>
              <a:rPr lang="en-GB" sz="2800" dirty="0"/>
              <a:t>Requires: constant monitoring for understand whether </a:t>
            </a:r>
            <a:r>
              <a:rPr lang="en-GB" sz="2800" dirty="0">
                <a:solidFill>
                  <a:schemeClr val="accent6">
                    <a:lumMod val="75000"/>
                  </a:schemeClr>
                </a:solidFill>
              </a:rPr>
              <a:t>retrained models are better than the previous versions</a:t>
            </a:r>
            <a:r>
              <a:rPr lang="en-GB" sz="2800" dirty="0"/>
              <a:t> and ensuring that </a:t>
            </a:r>
            <a:r>
              <a:rPr lang="en-GB" sz="2800" dirty="0">
                <a:solidFill>
                  <a:schemeClr val="accent6">
                    <a:lumMod val="75000"/>
                  </a:schemeClr>
                </a:solidFill>
              </a:rPr>
              <a:t>model performance is not degrading</a:t>
            </a:r>
            <a:r>
              <a:rPr lang="en-GB" sz="2800" dirty="0"/>
              <a:t> in production. Also requires data versioning.</a:t>
            </a:r>
            <a:endParaRPr lang="en-IT" sz="2800"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23</a:t>
            </a:fld>
            <a:endParaRPr lang="it-IT" dirty="0"/>
          </a:p>
        </p:txBody>
      </p:sp>
    </p:spTree>
    <p:extLst>
      <p:ext uri="{BB962C8B-B14F-4D97-AF65-F5344CB8AC3E}">
        <p14:creationId xmlns:p14="http://schemas.microsoft.com/office/powerpoint/2010/main" val="831029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Scale and automation</a:t>
            </a:r>
            <a:endParaRPr lang="en-IT" dirty="0"/>
          </a:p>
        </p:txBody>
      </p:sp>
      <p:sp>
        <p:nvSpPr>
          <p:cNvPr id="6" name="Content Placeholder 5">
            <a:extLst>
              <a:ext uri="{FF2B5EF4-FFF2-40B4-BE49-F238E27FC236}">
                <a16:creationId xmlns:a16="http://schemas.microsoft.com/office/drawing/2014/main" id="{CD10083F-2539-8CD9-C5D9-6301ED85E457}"/>
              </a:ext>
            </a:extLst>
          </p:cNvPr>
          <p:cNvSpPr>
            <a:spLocks noGrp="1"/>
          </p:cNvSpPr>
          <p:nvPr>
            <p:ph sz="half" idx="1"/>
          </p:nvPr>
        </p:nvSpPr>
        <p:spPr/>
        <p:txBody>
          <a:bodyPr>
            <a:normAutofit/>
          </a:bodyPr>
          <a:lstStyle/>
          <a:p>
            <a:r>
              <a:rPr lang="en-GB" sz="2400" dirty="0"/>
              <a:t>Until models were managed at a small scale there was less interest in understanding them and their dependencies.</a:t>
            </a:r>
          </a:p>
          <a:p>
            <a:r>
              <a:rPr lang="en-GB" sz="2400" dirty="0"/>
              <a:t>With </a:t>
            </a:r>
            <a:r>
              <a:rPr lang="en-GB" sz="2400" dirty="0">
                <a:solidFill>
                  <a:schemeClr val="accent6">
                    <a:lumMod val="75000"/>
                  </a:schemeClr>
                </a:solidFill>
              </a:rPr>
              <a:t>scale</a:t>
            </a:r>
            <a:r>
              <a:rPr lang="en-GB" sz="2400" dirty="0"/>
              <a:t> and </a:t>
            </a:r>
            <a:r>
              <a:rPr lang="en-GB" sz="2400" dirty="0">
                <a:solidFill>
                  <a:schemeClr val="accent6">
                    <a:lumMod val="75000"/>
                  </a:schemeClr>
                </a:solidFill>
              </a:rPr>
              <a:t>decision automation </a:t>
            </a:r>
            <a:r>
              <a:rPr lang="en-GB" sz="2400" dirty="0"/>
              <a:t>(an increasing prevalence of decision-making without human intervention)</a:t>
            </a:r>
          </a:p>
          <a:p>
            <a:pPr lvl="1"/>
            <a:r>
              <a:rPr lang="en-GB" sz="2000" dirty="0">
                <a:solidFill>
                  <a:schemeClr val="accent6">
                    <a:lumMod val="75000"/>
                  </a:schemeClr>
                </a:solidFill>
              </a:rPr>
              <a:t>models become more critical</a:t>
            </a:r>
          </a:p>
          <a:p>
            <a:pPr lvl="1"/>
            <a:r>
              <a:rPr lang="en-GB" sz="2000" dirty="0">
                <a:solidFill>
                  <a:schemeClr val="accent6">
                    <a:lumMod val="75000"/>
                  </a:schemeClr>
                </a:solidFill>
              </a:rPr>
              <a:t>managing risk becomes more important at the top level </a:t>
            </a:r>
            <a:r>
              <a:rPr lang="en-GB" sz="2000" dirty="0"/>
              <a:t>(management is responsible for models). </a:t>
            </a:r>
          </a:p>
          <a:p>
            <a:endParaRPr lang="en-GB" sz="2400" dirty="0"/>
          </a:p>
          <a:p>
            <a:endParaRPr lang="en-IT" sz="24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24</a:t>
            </a:fld>
            <a:endParaRPr lang="it-IT" dirty="0"/>
          </a:p>
        </p:txBody>
      </p:sp>
      <p:sp>
        <p:nvSpPr>
          <p:cNvPr id="5" name="Content Placeholder 4">
            <a:extLst>
              <a:ext uri="{FF2B5EF4-FFF2-40B4-BE49-F238E27FC236}">
                <a16:creationId xmlns:a16="http://schemas.microsoft.com/office/drawing/2014/main" id="{A8F2F819-4C71-2035-D2CF-7EAE72FEBFCD}"/>
              </a:ext>
            </a:extLst>
          </p:cNvPr>
          <p:cNvSpPr>
            <a:spLocks noGrp="1"/>
          </p:cNvSpPr>
          <p:nvPr>
            <p:ph sz="half" idx="2"/>
          </p:nvPr>
        </p:nvSpPr>
        <p:spPr/>
        <p:txBody>
          <a:bodyPr>
            <a:noAutofit/>
          </a:bodyPr>
          <a:lstStyle/>
          <a:p>
            <a:r>
              <a:rPr lang="en-GB" sz="2400" dirty="0"/>
              <a:t>Introducing automation vis-à-vis machine learning models </a:t>
            </a:r>
            <a:r>
              <a:rPr lang="en-GB" sz="2400" dirty="0">
                <a:solidFill>
                  <a:schemeClr val="accent6">
                    <a:lumMod val="75000"/>
                  </a:schemeClr>
                </a:solidFill>
              </a:rPr>
              <a:t>shifts accountability from the bottom of the hierarchy to the top. </a:t>
            </a:r>
          </a:p>
          <a:p>
            <a:r>
              <a:rPr lang="en-GB" sz="2400" dirty="0"/>
              <a:t>Decisions that were previously made by individual contributors who operated within guidelines (for example, what the price of a given product should be) are now being made by a model. The person responsible for the automated decisions is likely a data team manager or even executive.</a:t>
            </a:r>
            <a:endParaRPr lang="en-IT" sz="2400" dirty="0"/>
          </a:p>
          <a:p>
            <a:endParaRPr lang="en-IT" sz="2400" dirty="0"/>
          </a:p>
        </p:txBody>
      </p:sp>
    </p:spTree>
    <p:extLst>
      <p:ext uri="{BB962C8B-B14F-4D97-AF65-F5344CB8AC3E}">
        <p14:creationId xmlns:p14="http://schemas.microsoft.com/office/powerpoint/2010/main" val="2855039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assessment</a:t>
            </a:r>
            <a:endParaRPr lang="en-IT" dirty="0"/>
          </a:p>
        </p:txBody>
      </p:sp>
      <p:sp>
        <p:nvSpPr>
          <p:cNvPr id="12" name="Content Placeholder 11">
            <a:extLst>
              <a:ext uri="{FF2B5EF4-FFF2-40B4-BE49-F238E27FC236}">
                <a16:creationId xmlns:a16="http://schemas.microsoft.com/office/drawing/2014/main" id="{781DF8B5-8EA0-E6F3-D443-C7FACB8E3FB8}"/>
              </a:ext>
            </a:extLst>
          </p:cNvPr>
          <p:cNvSpPr>
            <a:spLocks noGrp="1"/>
          </p:cNvSpPr>
          <p:nvPr>
            <p:ph sz="half" idx="1"/>
          </p:nvPr>
        </p:nvSpPr>
        <p:spPr/>
        <p:txBody>
          <a:bodyPr>
            <a:normAutofit fontScale="77500" lnSpcReduction="20000"/>
          </a:bodyPr>
          <a:lstStyle/>
          <a:p>
            <a:r>
              <a:rPr lang="en-GB" dirty="0"/>
              <a:t>In machine learning models, </a:t>
            </a:r>
            <a:r>
              <a:rPr lang="en-GB" dirty="0">
                <a:solidFill>
                  <a:schemeClr val="accent6">
                    <a:lumMod val="75000"/>
                  </a:schemeClr>
                </a:solidFill>
              </a:rPr>
              <a:t>risks vary widely</a:t>
            </a:r>
            <a:r>
              <a:rPr lang="en-GB" dirty="0"/>
              <a:t>. For example, the stakes are much lower for a recommendation engine used once a month to decide which marketing offer to send a customer than for a travel site whose pricing and revenue depend on a machine learning model. </a:t>
            </a:r>
          </a:p>
          <a:p>
            <a:pPr lvl="1"/>
            <a:r>
              <a:rPr lang="en-GB" dirty="0"/>
              <a:t>The risk that the model is unavailable for a given period of time (infrastructure)</a:t>
            </a:r>
          </a:p>
          <a:p>
            <a:pPr lvl="1"/>
            <a:r>
              <a:rPr lang="en-GB" dirty="0"/>
              <a:t>The risk that the model returns a bad prediction for a given sample (model)</a:t>
            </a:r>
          </a:p>
          <a:p>
            <a:pPr lvl="1"/>
            <a:r>
              <a:rPr lang="en-GB" dirty="0"/>
              <a:t>The risk that the model accuracy or fairness decreases over time  (data)</a:t>
            </a:r>
          </a:p>
          <a:p>
            <a:pPr lvl="1"/>
            <a:r>
              <a:rPr lang="en-GB" dirty="0"/>
              <a:t>The risk that the skills necessary to maintain the model are lost (organization)</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25</a:t>
            </a:fld>
            <a:endParaRPr lang="it-IT" dirty="0"/>
          </a:p>
        </p:txBody>
      </p:sp>
      <p:pic>
        <p:nvPicPr>
          <p:cNvPr id="15" name="Content Placeholder 4">
            <a:extLst>
              <a:ext uri="{FF2B5EF4-FFF2-40B4-BE49-F238E27FC236}">
                <a16:creationId xmlns:a16="http://schemas.microsoft.com/office/drawing/2014/main" id="{05C661DF-6027-C818-0FFB-4FB38A5D5F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29439"/>
            <a:ext cx="5384800" cy="3667485"/>
          </a:xfrm>
        </p:spPr>
      </p:pic>
    </p:spTree>
    <p:extLst>
      <p:ext uri="{BB962C8B-B14F-4D97-AF65-F5344CB8AC3E}">
        <p14:creationId xmlns:p14="http://schemas.microsoft.com/office/powerpoint/2010/main" val="2076792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Responsible AI</a:t>
            </a:r>
          </a:p>
        </p:txBody>
      </p:sp>
      <p:sp>
        <p:nvSpPr>
          <p:cNvPr id="7" name="Content Placeholder 6">
            <a:extLst>
              <a:ext uri="{FF2B5EF4-FFF2-40B4-BE49-F238E27FC236}">
                <a16:creationId xmlns:a16="http://schemas.microsoft.com/office/drawing/2014/main" id="{924B7347-C54D-3C2C-327A-6152EE6E2612}"/>
              </a:ext>
            </a:extLst>
          </p:cNvPr>
          <p:cNvSpPr>
            <a:spLocks noGrp="1"/>
          </p:cNvSpPr>
          <p:nvPr>
            <p:ph sz="half" idx="1"/>
          </p:nvPr>
        </p:nvSpPr>
        <p:spPr/>
        <p:txBody>
          <a:bodyPr>
            <a:normAutofit fontScale="85000" lnSpcReduction="10000"/>
          </a:bodyPr>
          <a:lstStyle/>
          <a:p>
            <a:r>
              <a:rPr lang="en-GB" dirty="0">
                <a:solidFill>
                  <a:schemeClr val="accent6">
                    <a:lumMod val="75000"/>
                  </a:schemeClr>
                </a:solidFill>
              </a:rPr>
              <a:t>Intentionality:</a:t>
            </a:r>
            <a:r>
              <a:rPr lang="en-GB" dirty="0"/>
              <a:t> models are designed and behave in ways aligned with their purpose. This includes </a:t>
            </a:r>
            <a:r>
              <a:rPr lang="en-GB" i="1" dirty="0"/>
              <a:t>the assurance that data used for AI projects comes from compliant and unbiased sources </a:t>
            </a:r>
            <a:r>
              <a:rPr lang="en-GB" dirty="0"/>
              <a:t>plus a collaborative approach to AI projects that ensures multiple checks and balances on potential model bias.</a:t>
            </a:r>
          </a:p>
          <a:p>
            <a:r>
              <a:rPr lang="en-GB" dirty="0" err="1">
                <a:solidFill>
                  <a:schemeClr val="accent6">
                    <a:lumMod val="75000"/>
                  </a:schemeClr>
                </a:solidFill>
              </a:rPr>
              <a:t>Explainability</a:t>
            </a:r>
            <a:r>
              <a:rPr lang="en-GB" dirty="0">
                <a:solidFill>
                  <a:schemeClr val="accent6">
                    <a:lumMod val="75000"/>
                  </a:schemeClr>
                </a:solidFill>
              </a:rPr>
              <a:t>: </a:t>
            </a:r>
            <a:r>
              <a:rPr lang="en-GB" dirty="0"/>
              <a:t>the results of AI systems should be explainable by humans (</a:t>
            </a:r>
            <a:r>
              <a:rPr lang="en-GB" i="1" dirty="0"/>
              <a:t>ideally, not just the humans who created the system</a:t>
            </a:r>
            <a:r>
              <a:rPr lang="en-GB" dirty="0"/>
              <a:t>).</a:t>
            </a:r>
            <a:endParaRPr lang="en-IT" dirty="0"/>
          </a:p>
        </p:txBody>
      </p:sp>
      <p:sp>
        <p:nvSpPr>
          <p:cNvPr id="3" name="Content Placeholder 2">
            <a:extLst>
              <a:ext uri="{FF2B5EF4-FFF2-40B4-BE49-F238E27FC236}">
                <a16:creationId xmlns:a16="http://schemas.microsoft.com/office/drawing/2014/main" id="{4715AC0C-EE74-509A-98C3-CC5A47C3808D}"/>
              </a:ext>
            </a:extLst>
          </p:cNvPr>
          <p:cNvSpPr>
            <a:spLocks noGrp="1"/>
          </p:cNvSpPr>
          <p:nvPr>
            <p:ph sz="half" idx="2"/>
          </p:nvPr>
        </p:nvSpPr>
        <p:spPr/>
        <p:txBody>
          <a:bodyPr>
            <a:normAutofit fontScale="85000" lnSpcReduction="10000"/>
          </a:bodyPr>
          <a:lstStyle/>
          <a:p>
            <a:r>
              <a:rPr lang="en-GB" dirty="0">
                <a:solidFill>
                  <a:schemeClr val="accent6">
                    <a:lumMod val="75000"/>
                  </a:schemeClr>
                </a:solidFill>
              </a:rPr>
              <a:t>Accountability</a:t>
            </a:r>
            <a:r>
              <a:rPr lang="en-GB" i="1" dirty="0">
                <a:solidFill>
                  <a:schemeClr val="accent6">
                    <a:lumMod val="75000"/>
                  </a:schemeClr>
                </a:solidFill>
              </a:rPr>
              <a:t>: </a:t>
            </a:r>
            <a:r>
              <a:rPr lang="en-GB" i="1" dirty="0"/>
              <a:t>overall view of which teams are using what data, how, and in which models</a:t>
            </a:r>
            <a:r>
              <a:rPr lang="en-GB" dirty="0"/>
              <a:t>. It also includes the need for trust that data is reliable and being collected in accordance with regulations as well as a centralized understanding of which models are used for what business processes. </a:t>
            </a:r>
          </a:p>
          <a:p>
            <a:r>
              <a:rPr lang="en-GB" dirty="0">
                <a:solidFill>
                  <a:schemeClr val="accent6">
                    <a:lumMod val="75000"/>
                  </a:schemeClr>
                </a:solidFill>
              </a:rPr>
              <a:t>Traceability</a:t>
            </a:r>
            <a:r>
              <a:rPr lang="en-GB" dirty="0"/>
              <a:t>: if something goes wrong, the ability to find where in the pipeline it happened. </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2721794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ML/AI Organizational Roles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27</a:t>
            </a:fld>
            <a:endParaRPr lang="it-IT" dirty="0"/>
          </a:p>
        </p:txBody>
      </p:sp>
    </p:spTree>
    <p:extLst>
      <p:ext uri="{BB962C8B-B14F-4D97-AF65-F5344CB8AC3E}">
        <p14:creationId xmlns:p14="http://schemas.microsoft.com/office/powerpoint/2010/main" val="218767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112B24-256B-8F7A-4CD5-B3854D5F630F}"/>
              </a:ext>
            </a:extLst>
          </p:cNvPr>
          <p:cNvSpPr>
            <a:spLocks noGrp="1"/>
          </p:cNvSpPr>
          <p:nvPr>
            <p:ph type="title"/>
          </p:nvPr>
        </p:nvSpPr>
        <p:spPr/>
        <p:txBody>
          <a:bodyPr/>
          <a:lstStyle/>
          <a:p>
            <a:r>
              <a:rPr lang="en-GB" dirty="0"/>
              <a:t>ML/AI Organizational Roles</a:t>
            </a:r>
            <a:endParaRPr lang="en-IT" dirty="0"/>
          </a:p>
        </p:txBody>
      </p:sp>
      <p:sp>
        <p:nvSpPr>
          <p:cNvPr id="3" name="Content Placeholder 2">
            <a:extLst>
              <a:ext uri="{FF2B5EF4-FFF2-40B4-BE49-F238E27FC236}">
                <a16:creationId xmlns:a16="http://schemas.microsoft.com/office/drawing/2014/main" id="{DA96C5DE-7ED1-ED5E-4E8F-314B87B60AB9}"/>
              </a:ext>
            </a:extLst>
          </p:cNvPr>
          <p:cNvSpPr>
            <a:spLocks noGrp="1"/>
          </p:cNvSpPr>
          <p:nvPr>
            <p:ph sz="half" idx="1"/>
          </p:nvPr>
        </p:nvSpPr>
        <p:spPr/>
        <p:txBody>
          <a:bodyPr>
            <a:normAutofit fontScale="85000" lnSpcReduction="20000"/>
          </a:bodyPr>
          <a:lstStyle/>
          <a:p>
            <a:r>
              <a:rPr lang="en-GB" dirty="0" err="1"/>
              <a:t>MLOps</a:t>
            </a:r>
            <a:r>
              <a:rPr lang="en-GB" dirty="0"/>
              <a:t> involves a diverse group of experts across the organization. </a:t>
            </a:r>
          </a:p>
          <a:p>
            <a:r>
              <a:rPr lang="en-GB" dirty="0">
                <a:solidFill>
                  <a:schemeClr val="accent6">
                    <a:lumMod val="75000"/>
                  </a:schemeClr>
                </a:solidFill>
              </a:rPr>
              <a:t>Each person from the subject matter expert to the most technical machine learning architect plays a critical part </a:t>
            </a:r>
            <a:r>
              <a:rPr lang="en-GB" dirty="0"/>
              <a:t>in the maintenance of ML models in production. </a:t>
            </a:r>
          </a:p>
          <a:p>
            <a:r>
              <a:rPr lang="en-GB" dirty="0"/>
              <a:t>This is ultimately important not only to </a:t>
            </a:r>
            <a:r>
              <a:rPr lang="en-GB" dirty="0">
                <a:solidFill>
                  <a:schemeClr val="accent6">
                    <a:lumMod val="75000"/>
                  </a:schemeClr>
                </a:solidFill>
              </a:rPr>
              <a:t>ensure the best possible results </a:t>
            </a:r>
            <a:r>
              <a:rPr lang="en-GB" dirty="0"/>
              <a:t>from ML models (good results generally lead to more trust in ML-based systems as well as an increased budget to build more), but also to </a:t>
            </a:r>
            <a:r>
              <a:rPr lang="en-GB" dirty="0">
                <a:solidFill>
                  <a:schemeClr val="accent6">
                    <a:lumMod val="75000"/>
                  </a:schemeClr>
                </a:solidFill>
              </a:rPr>
              <a:t>protect the business from risk</a:t>
            </a:r>
            <a:r>
              <a:rPr lang="en-GB" dirty="0"/>
              <a:t>. </a:t>
            </a:r>
          </a:p>
          <a:p>
            <a:endParaRPr lang="en-IT" dirty="0"/>
          </a:p>
        </p:txBody>
      </p:sp>
      <p:sp>
        <p:nvSpPr>
          <p:cNvPr id="4" name="Slide Number Placeholder 3">
            <a:extLst>
              <a:ext uri="{FF2B5EF4-FFF2-40B4-BE49-F238E27FC236}">
                <a16:creationId xmlns:a16="http://schemas.microsoft.com/office/drawing/2014/main" id="{4C4F0826-515E-C11D-E82A-A3D897177AE9}"/>
              </a:ext>
            </a:extLst>
          </p:cNvPr>
          <p:cNvSpPr>
            <a:spLocks noGrp="1"/>
          </p:cNvSpPr>
          <p:nvPr>
            <p:ph type="sldNum" sz="quarter" idx="12"/>
          </p:nvPr>
        </p:nvSpPr>
        <p:spPr/>
        <p:txBody>
          <a:bodyPr/>
          <a:lstStyle/>
          <a:p>
            <a:fld id="{D2040F39-7941-49A4-B48D-F201B18B6351}" type="slidenum">
              <a:rPr lang="it-IT" smtClean="0"/>
              <a:pPr/>
              <a:t>28</a:t>
            </a:fld>
            <a:endParaRPr lang="it-IT" dirty="0"/>
          </a:p>
        </p:txBody>
      </p:sp>
      <p:pic>
        <p:nvPicPr>
          <p:cNvPr id="6" name="Content Placeholder 7">
            <a:extLst>
              <a:ext uri="{FF2B5EF4-FFF2-40B4-BE49-F238E27FC236}">
                <a16:creationId xmlns:a16="http://schemas.microsoft.com/office/drawing/2014/main" id="{632FEA90-3D4C-9B83-BA16-7162E1B0F9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410604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Subject matter experts </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lnSpcReduction="20000"/>
          </a:bodyPr>
          <a:lstStyle/>
          <a:p>
            <a:r>
              <a:rPr lang="en-GB" dirty="0"/>
              <a:t>Provide business questions, goals, or KPIs (Key Performance Indicator) around which ML models should be framed. </a:t>
            </a:r>
          </a:p>
          <a:p>
            <a:r>
              <a:rPr lang="en-GB" dirty="0"/>
              <a:t>Continually evaluate and ensure that model performance aligns with the initial need.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Easy way to understand deployed model performance in business terms. </a:t>
            </a:r>
          </a:p>
          <a:p>
            <a:pPr lvl="1"/>
            <a:r>
              <a:rPr lang="en-GB" dirty="0"/>
              <a:t>Mechanism or feedback loop for flagging model results that don’t align with business expectations.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29</a:t>
            </a:fld>
            <a:endParaRPr lang="it-IT" dirty="0"/>
          </a:p>
        </p:txBody>
      </p:sp>
      <p:pic>
        <p:nvPicPr>
          <p:cNvPr id="8" name="Content Placeholder 7">
            <a:extLst>
              <a:ext uri="{FF2B5EF4-FFF2-40B4-BE49-F238E27FC236}">
                <a16:creationId xmlns:a16="http://schemas.microsoft.com/office/drawing/2014/main" id="{33A1825F-450B-BB78-1D06-1EAE722597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724547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ML/AI Capabilities</a:t>
            </a:r>
            <a:endParaRPr lang="en-IT" dirty="0"/>
          </a:p>
        </p:txBody>
      </p:sp>
      <p:pic>
        <p:nvPicPr>
          <p:cNvPr id="5" name="Content Placeholder 5" descr="Table&#10;&#10;Description automatically generated">
            <a:extLst>
              <a:ext uri="{FF2B5EF4-FFF2-40B4-BE49-F238E27FC236}">
                <a16:creationId xmlns:a16="http://schemas.microsoft.com/office/drawing/2014/main" id="{D0097239-E33F-A60B-4E04-6DEA786B11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5968" y="1600200"/>
            <a:ext cx="6640064" cy="4525963"/>
          </a:xfrm>
        </p:spPr>
      </p:pic>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3</a:t>
            </a:fld>
            <a:endParaRPr lang="it-IT" dirty="0"/>
          </a:p>
        </p:txBody>
      </p:sp>
    </p:spTree>
    <p:extLst>
      <p:ext uri="{BB962C8B-B14F-4D97-AF65-F5344CB8AC3E}">
        <p14:creationId xmlns:p14="http://schemas.microsoft.com/office/powerpoint/2010/main" val="7842571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Data scientists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a:bodyPr>
          <a:lstStyle/>
          <a:p>
            <a:r>
              <a:rPr lang="en-GB" sz="2000" dirty="0"/>
              <a:t>Build models that address the needs of subject matter experts. </a:t>
            </a:r>
          </a:p>
          <a:p>
            <a:r>
              <a:rPr lang="en-GB" sz="2000" dirty="0"/>
              <a:t>Deliver operationalizable models so that they can be properly used in the production environment.</a:t>
            </a:r>
          </a:p>
          <a:p>
            <a:r>
              <a:rPr lang="en-GB" sz="2000" dirty="0"/>
              <a:t>Assess model quality (of both original and tests) in tandem with subject matter experts to ensure they answer business questions. </a:t>
            </a:r>
          </a:p>
          <a:p>
            <a:r>
              <a:rPr lang="en-GB" sz="2000" dirty="0" err="1">
                <a:solidFill>
                  <a:schemeClr val="accent6">
                    <a:lumMod val="75000"/>
                  </a:schemeClr>
                </a:solidFill>
              </a:rPr>
              <a:t>MLOps</a:t>
            </a:r>
            <a:r>
              <a:rPr lang="en-GB" sz="2000" dirty="0">
                <a:solidFill>
                  <a:schemeClr val="accent6">
                    <a:lumMod val="75000"/>
                  </a:schemeClr>
                </a:solidFill>
              </a:rPr>
              <a:t> requirements </a:t>
            </a:r>
          </a:p>
          <a:p>
            <a:pPr lvl="1"/>
            <a:r>
              <a:rPr lang="en-GB" sz="1600" dirty="0"/>
              <a:t>Automated model packaging and delivery for quick and easy (yet safe) deployment to production. </a:t>
            </a:r>
          </a:p>
          <a:p>
            <a:pPr lvl="1"/>
            <a:r>
              <a:rPr lang="en-GB" sz="1600" dirty="0"/>
              <a:t>Ability to develop tests to determine the quality of deployed models and to make continual improvements. </a:t>
            </a:r>
          </a:p>
          <a:p>
            <a:pPr lvl="1"/>
            <a:r>
              <a:rPr lang="en-GB" sz="1600" dirty="0"/>
              <a:t>Visibility into the performance of all deployed models (including side-by-side for tests) from one central location. </a:t>
            </a:r>
          </a:p>
          <a:p>
            <a:endParaRPr lang="en-GB" sz="2000" dirty="0"/>
          </a:p>
          <a:p>
            <a:endParaRPr lang="en-IT" sz="2000"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30</a:t>
            </a:fld>
            <a:endParaRPr lang="it-IT" dirty="0"/>
          </a:p>
        </p:txBody>
      </p:sp>
      <p:pic>
        <p:nvPicPr>
          <p:cNvPr id="6" name="Content Placeholder 7">
            <a:extLst>
              <a:ext uri="{FF2B5EF4-FFF2-40B4-BE49-F238E27FC236}">
                <a16:creationId xmlns:a16="http://schemas.microsoft.com/office/drawing/2014/main" id="{6F6B969E-0D70-5288-20EA-2C86790ADC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149040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Data engineers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a:bodyPr>
          <a:lstStyle/>
          <a:p>
            <a:r>
              <a:rPr lang="en-GB" sz="2000" dirty="0"/>
              <a:t>Integrate ML models in the company’s applications and systems. </a:t>
            </a:r>
          </a:p>
          <a:p>
            <a:r>
              <a:rPr lang="en-GB" sz="2000" dirty="0"/>
              <a:t>Ensure that ML models work seamlessly with other non-machine-learning-based applications. </a:t>
            </a:r>
          </a:p>
          <a:p>
            <a:r>
              <a:rPr lang="en-GB" sz="2000" dirty="0" err="1">
                <a:solidFill>
                  <a:schemeClr val="accent6">
                    <a:lumMod val="75000"/>
                  </a:schemeClr>
                </a:solidFill>
              </a:rPr>
              <a:t>MLOps</a:t>
            </a:r>
            <a:r>
              <a:rPr lang="en-GB" sz="2000" dirty="0">
                <a:solidFill>
                  <a:schemeClr val="accent6">
                    <a:lumMod val="75000"/>
                  </a:schemeClr>
                </a:solidFill>
              </a:rPr>
              <a:t> requirements </a:t>
            </a:r>
          </a:p>
          <a:p>
            <a:pPr lvl="1"/>
            <a:r>
              <a:rPr lang="en-GB" sz="1800" dirty="0"/>
              <a:t>Versioning and automatic tests.</a:t>
            </a:r>
          </a:p>
          <a:p>
            <a:pPr lvl="1"/>
            <a:r>
              <a:rPr lang="en-GB" sz="1800" dirty="0"/>
              <a:t>The ability to work in parallel on the same application. </a:t>
            </a:r>
          </a:p>
          <a:p>
            <a:endParaRPr lang="en-GB" sz="2000" dirty="0"/>
          </a:p>
          <a:p>
            <a:endParaRPr lang="en-GB" sz="2000" dirty="0"/>
          </a:p>
          <a:p>
            <a:endParaRPr lang="en-IT" sz="2000"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31</a:t>
            </a:fld>
            <a:endParaRPr lang="it-IT" dirty="0"/>
          </a:p>
        </p:txBody>
      </p:sp>
      <p:pic>
        <p:nvPicPr>
          <p:cNvPr id="7" name="Content Placeholder 7">
            <a:extLst>
              <a:ext uri="{FF2B5EF4-FFF2-40B4-BE49-F238E27FC236}">
                <a16:creationId xmlns:a16="http://schemas.microsoft.com/office/drawing/2014/main" id="{1304E8E4-1BE9-F40D-EB4F-93DC2EFAE97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3520739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Software engineers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a:bodyPr>
          <a:lstStyle/>
          <a:p>
            <a:r>
              <a:rPr lang="en-GB" sz="2000" dirty="0"/>
              <a:t>Optimize the retrieval and use of data to power ML models. </a:t>
            </a:r>
          </a:p>
          <a:p>
            <a:r>
              <a:rPr lang="en-GB" sz="2000" dirty="0" err="1">
                <a:solidFill>
                  <a:schemeClr val="accent6">
                    <a:lumMod val="75000"/>
                  </a:schemeClr>
                </a:solidFill>
              </a:rPr>
              <a:t>MLOps</a:t>
            </a:r>
            <a:r>
              <a:rPr lang="en-GB" sz="2000" dirty="0">
                <a:solidFill>
                  <a:schemeClr val="accent6">
                    <a:lumMod val="75000"/>
                  </a:schemeClr>
                </a:solidFill>
              </a:rPr>
              <a:t> requirements </a:t>
            </a:r>
          </a:p>
          <a:p>
            <a:pPr lvl="1"/>
            <a:r>
              <a:rPr lang="en-GB" sz="1800" dirty="0"/>
              <a:t>Visibility into performance of all deployed models. </a:t>
            </a:r>
          </a:p>
          <a:p>
            <a:pPr lvl="1"/>
            <a:r>
              <a:rPr lang="en-GB" sz="1800" dirty="0"/>
              <a:t>Ability to see the full details of individual data pipelines to address underlying data plumbing issues. </a:t>
            </a:r>
          </a:p>
          <a:p>
            <a:endParaRPr lang="en-GB" sz="2000" dirty="0"/>
          </a:p>
          <a:p>
            <a:endParaRPr lang="en-GB" sz="2000" dirty="0"/>
          </a:p>
          <a:p>
            <a:endParaRPr lang="en-IT" sz="2000"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32</a:t>
            </a:fld>
            <a:endParaRPr lang="it-IT" dirty="0"/>
          </a:p>
        </p:txBody>
      </p:sp>
      <p:pic>
        <p:nvPicPr>
          <p:cNvPr id="7" name="Content Placeholder 7">
            <a:extLst>
              <a:ext uri="{FF2B5EF4-FFF2-40B4-BE49-F238E27FC236}">
                <a16:creationId xmlns:a16="http://schemas.microsoft.com/office/drawing/2014/main" id="{540A1F18-8D4C-9FFC-C2A8-F4C9A4421A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3100631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ML architects </a:t>
            </a:r>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lnSpcReduction="20000"/>
          </a:bodyPr>
          <a:lstStyle/>
          <a:p>
            <a:r>
              <a:rPr lang="en-GB" dirty="0"/>
              <a:t>Ensure a scalable and flexible environment for ML model pipelines, from design to development and monitoring. </a:t>
            </a:r>
          </a:p>
          <a:p>
            <a:r>
              <a:rPr lang="en-GB" dirty="0"/>
              <a:t>Introduce new technologies when appropriate that improve ML model performance in production.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A high-level overview of models and their resources consumed. </a:t>
            </a:r>
          </a:p>
          <a:p>
            <a:pPr lvl="1"/>
            <a:r>
              <a:rPr lang="en-GB" dirty="0"/>
              <a:t>Ability to drill down into data pipelines to assess and adjust infrastructure needs.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6" name="Content Placeholder 7">
            <a:extLst>
              <a:ext uri="{FF2B5EF4-FFF2-40B4-BE49-F238E27FC236}">
                <a16:creationId xmlns:a16="http://schemas.microsoft.com/office/drawing/2014/main" id="{E756AE9A-641F-51F8-EA4E-A897D724325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163599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Model risk managers/auditors </a:t>
            </a:r>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a:bodyPr>
          <a:lstStyle/>
          <a:p>
            <a:r>
              <a:rPr lang="en-GB" dirty="0"/>
              <a:t>Minimize overall risk to the company as a result of ML models in production. </a:t>
            </a:r>
          </a:p>
          <a:p>
            <a:r>
              <a:rPr lang="en-GB" dirty="0"/>
              <a:t>Ensure compliance with internal and external requirements before pushing ML models to production.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Robust, likely automated, reporting tools on all models (currently or ever in production), including data lineage.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34</a:t>
            </a:fld>
            <a:endParaRPr lang="it-IT" dirty="0"/>
          </a:p>
        </p:txBody>
      </p:sp>
      <p:pic>
        <p:nvPicPr>
          <p:cNvPr id="7" name="Content Placeholder 7">
            <a:extLst>
              <a:ext uri="{FF2B5EF4-FFF2-40B4-BE49-F238E27FC236}">
                <a16:creationId xmlns:a16="http://schemas.microsoft.com/office/drawing/2014/main" id="{F2EE37EA-D13C-F7F5-BF61-65E84EEF49D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864063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DevOps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a:bodyPr>
          <a:lstStyle/>
          <a:p>
            <a:r>
              <a:rPr lang="en-GB" sz="2000" dirty="0"/>
              <a:t>Conduct and build operational systems and test for security, performance, availability</a:t>
            </a:r>
          </a:p>
          <a:p>
            <a:r>
              <a:rPr lang="en-GB" sz="2000" dirty="0"/>
              <a:t>CI/CD pipeline management</a:t>
            </a:r>
          </a:p>
          <a:p>
            <a:r>
              <a:rPr lang="en-GB" sz="2000" i="1" dirty="0"/>
              <a:t>CT/CM pipeline management</a:t>
            </a:r>
          </a:p>
          <a:p>
            <a:r>
              <a:rPr lang="en-GB" sz="2000" dirty="0" err="1">
                <a:solidFill>
                  <a:schemeClr val="accent6">
                    <a:lumMod val="75000"/>
                  </a:schemeClr>
                </a:solidFill>
              </a:rPr>
              <a:t>MLOps</a:t>
            </a:r>
            <a:r>
              <a:rPr lang="en-GB" sz="2000" dirty="0">
                <a:solidFill>
                  <a:schemeClr val="accent6">
                    <a:lumMod val="75000"/>
                  </a:schemeClr>
                </a:solidFill>
              </a:rPr>
              <a:t> requirements </a:t>
            </a:r>
          </a:p>
          <a:p>
            <a:pPr lvl="1"/>
            <a:r>
              <a:rPr lang="en-GB" sz="1800" dirty="0"/>
              <a:t>Seamless integration of </a:t>
            </a:r>
            <a:r>
              <a:rPr lang="en-GB" sz="1800" dirty="0" err="1"/>
              <a:t>MLOps</a:t>
            </a:r>
            <a:r>
              <a:rPr lang="en-GB" sz="1800" dirty="0"/>
              <a:t> into the larger DevOps strategy of the enterprise. </a:t>
            </a:r>
          </a:p>
          <a:p>
            <a:pPr lvl="1"/>
            <a:r>
              <a:rPr lang="en-GB" sz="1800" dirty="0"/>
              <a:t>Seamless deployment pipeline. </a:t>
            </a:r>
          </a:p>
          <a:p>
            <a:endParaRPr lang="en-GB" sz="2000" dirty="0"/>
          </a:p>
          <a:p>
            <a:endParaRPr lang="en-GB" sz="2000" dirty="0"/>
          </a:p>
          <a:p>
            <a:endParaRPr lang="en-IT" sz="2000"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35</a:t>
            </a:fld>
            <a:endParaRPr lang="it-IT" dirty="0"/>
          </a:p>
        </p:txBody>
      </p:sp>
      <p:pic>
        <p:nvPicPr>
          <p:cNvPr id="6" name="Content Placeholder 7">
            <a:extLst>
              <a:ext uri="{FF2B5EF4-FFF2-40B4-BE49-F238E27FC236}">
                <a16:creationId xmlns:a16="http://schemas.microsoft.com/office/drawing/2014/main" id="{E4082FCB-A0FF-BC19-EE1C-EA9CA95654B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576266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EC80B-8E79-2C68-EA4F-F09C80E2ACE1}"/>
              </a:ext>
            </a:extLst>
          </p:cNvPr>
          <p:cNvSpPr>
            <a:spLocks noGrp="1"/>
          </p:cNvSpPr>
          <p:nvPr>
            <p:ph type="ctrTitle"/>
          </p:nvPr>
        </p:nvSpPr>
        <p:spPr/>
        <p:txBody>
          <a:bodyPr/>
          <a:lstStyle/>
          <a:p>
            <a:r>
              <a:rPr lang="en-GB" dirty="0"/>
              <a:t>Designing ML-powered Software</a:t>
            </a:r>
            <a:endParaRPr lang="en-IT" dirty="0"/>
          </a:p>
        </p:txBody>
      </p:sp>
      <p:sp>
        <p:nvSpPr>
          <p:cNvPr id="14" name="Subtitle 13">
            <a:extLst>
              <a:ext uri="{FF2B5EF4-FFF2-40B4-BE49-F238E27FC236}">
                <a16:creationId xmlns:a16="http://schemas.microsoft.com/office/drawing/2014/main" id="{A4FB8EFB-A8D8-E4EC-6550-2829D94B7711}"/>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A3F8A73E-1AB2-0D00-D2A4-E74AEA086DAC}"/>
              </a:ext>
            </a:extLst>
          </p:cNvPr>
          <p:cNvSpPr>
            <a:spLocks noGrp="1"/>
          </p:cNvSpPr>
          <p:nvPr>
            <p:ph type="sldNum" sz="quarter" idx="12"/>
          </p:nvPr>
        </p:nvSpPr>
        <p:spPr/>
        <p:txBody>
          <a:bodyPr/>
          <a:lstStyle/>
          <a:p>
            <a:fld id="{D2040F39-7941-49A4-B48D-F201B18B6351}" type="slidenum">
              <a:rPr lang="it-IT" smtClean="0"/>
              <a:pPr/>
              <a:t>36</a:t>
            </a:fld>
            <a:endParaRPr lang="it-IT" dirty="0"/>
          </a:p>
        </p:txBody>
      </p:sp>
    </p:spTree>
    <p:extLst>
      <p:ext uri="{BB962C8B-B14F-4D97-AF65-F5344CB8AC3E}">
        <p14:creationId xmlns:p14="http://schemas.microsoft.com/office/powerpoint/2010/main" val="474344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Autofit/>
          </a:bodyPr>
          <a:lstStyle/>
          <a:p>
            <a:r>
              <a:rPr lang="en-GB" sz="2000" dirty="0">
                <a:solidFill>
                  <a:schemeClr val="accent6">
                    <a:lumMod val="75000"/>
                  </a:schemeClr>
                </a:solidFill>
              </a:rPr>
              <a:t>The ML Canvas lets you lay down your vision for your ML system and communicate it with your team.</a:t>
            </a:r>
          </a:p>
          <a:p>
            <a:r>
              <a:rPr lang="en-GB" sz="2000" dirty="0"/>
              <a:t>Connect what ML can do to your organization’s objectives, and towards assessing feasibility.</a:t>
            </a:r>
          </a:p>
          <a:p>
            <a:r>
              <a:rPr lang="en-GB" sz="2000" dirty="0"/>
              <a:t>Identify </a:t>
            </a:r>
            <a:r>
              <a:rPr lang="en-GB" sz="2000" dirty="0">
                <a:solidFill>
                  <a:schemeClr val="accent6">
                    <a:lumMod val="75000"/>
                  </a:schemeClr>
                </a:solidFill>
              </a:rPr>
              <a:t>key constraints of ML system, which have an impact on the technology to choose</a:t>
            </a:r>
            <a:r>
              <a:rPr lang="en-GB" sz="2000" dirty="0"/>
              <a:t>.</a:t>
            </a:r>
          </a:p>
          <a:p>
            <a:r>
              <a:rPr lang="en-GB" sz="2000" dirty="0"/>
              <a:t>Describe how your ML system will </a:t>
            </a:r>
            <a:r>
              <a:rPr lang="en-GB" sz="2000" dirty="0">
                <a:solidFill>
                  <a:schemeClr val="accent6">
                    <a:lumMod val="75000"/>
                  </a:schemeClr>
                </a:solidFill>
              </a:rPr>
              <a:t>turn predictions into value for end-users</a:t>
            </a:r>
            <a:r>
              <a:rPr lang="en-GB" sz="2000" dirty="0"/>
              <a:t>, which data it will learn from, and how to make sure it will work as intended.</a:t>
            </a:r>
          </a:p>
          <a:p>
            <a:r>
              <a:rPr lang="en-GB" sz="2000" dirty="0"/>
              <a:t>Anticipate costs</a:t>
            </a:r>
            <a:r>
              <a:rPr lang="en-GB" sz="2000" dirty="0">
                <a:solidFill>
                  <a:schemeClr val="accent6">
                    <a:lumMod val="75000"/>
                  </a:schemeClr>
                </a:solidFill>
              </a:rPr>
              <a:t>, identify bottlenecks, specify requirements, and create a roadmap</a:t>
            </a:r>
            <a:r>
              <a:rPr lang="en-GB" sz="2000" dirty="0"/>
              <a:t>.</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
        <p:nvSpPr>
          <p:cNvPr id="5" name="TextBox 4">
            <a:extLst>
              <a:ext uri="{FF2B5EF4-FFF2-40B4-BE49-F238E27FC236}">
                <a16:creationId xmlns:a16="http://schemas.microsoft.com/office/drawing/2014/main" id="{91E6E8F3-E68F-A0FF-51F6-BE02598AEB25}"/>
              </a:ext>
            </a:extLst>
          </p:cNvPr>
          <p:cNvSpPr txBox="1"/>
          <p:nvPr/>
        </p:nvSpPr>
        <p:spPr>
          <a:xfrm>
            <a:off x="6744072" y="5875101"/>
            <a:ext cx="6186054" cy="369332"/>
          </a:xfrm>
          <a:prstGeom prst="rect">
            <a:avLst/>
          </a:prstGeom>
          <a:noFill/>
        </p:spPr>
        <p:txBody>
          <a:bodyPr wrap="square">
            <a:spAutoFit/>
          </a:bodyPr>
          <a:lstStyle/>
          <a:p>
            <a:r>
              <a:rPr lang="en-IT" dirty="0"/>
              <a:t>https://www.ownml.co/machine-learning-canvas</a:t>
            </a:r>
          </a:p>
        </p:txBody>
      </p:sp>
    </p:spTree>
    <p:extLst>
      <p:ext uri="{BB962C8B-B14F-4D97-AF65-F5344CB8AC3E}">
        <p14:creationId xmlns:p14="http://schemas.microsoft.com/office/powerpoint/2010/main" val="1864295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38</a:t>
            </a:fld>
            <a:endParaRPr lang="it-IT" dirty="0"/>
          </a:p>
        </p:txBody>
      </p:sp>
      <p:pic>
        <p:nvPicPr>
          <p:cNvPr id="17" name="Content Placeholder 12">
            <a:extLst>
              <a:ext uri="{FF2B5EF4-FFF2-40B4-BE49-F238E27FC236}">
                <a16:creationId xmlns:a16="http://schemas.microsoft.com/office/drawing/2014/main" id="{C6621BDE-3D1E-9104-9D01-A871044BC97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35601" y="1556792"/>
            <a:ext cx="10120797" cy="4805909"/>
          </a:xfrm>
        </p:spPr>
      </p:pic>
    </p:spTree>
    <p:extLst>
      <p:ext uri="{BB962C8B-B14F-4D97-AF65-F5344CB8AC3E}">
        <p14:creationId xmlns:p14="http://schemas.microsoft.com/office/powerpoint/2010/main" val="701400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39</a:t>
            </a:fld>
            <a:endParaRPr lang="it-IT" dirty="0"/>
          </a:p>
        </p:txBody>
      </p:sp>
      <p:pic>
        <p:nvPicPr>
          <p:cNvPr id="7" name="Picture 6">
            <a:extLst>
              <a:ext uri="{FF2B5EF4-FFF2-40B4-BE49-F238E27FC236}">
                <a16:creationId xmlns:a16="http://schemas.microsoft.com/office/drawing/2014/main" id="{76FA1F6C-D7DA-6445-1480-D1D6927FA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913" y="1615068"/>
            <a:ext cx="9306173" cy="5099026"/>
          </a:xfrm>
          <a:prstGeom prst="rect">
            <a:avLst/>
          </a:prstGeom>
        </p:spPr>
      </p:pic>
    </p:spTree>
    <p:extLst>
      <p:ext uri="{BB962C8B-B14F-4D97-AF65-F5344CB8AC3E}">
        <p14:creationId xmlns:p14="http://schemas.microsoft.com/office/powerpoint/2010/main" val="2323425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GB" dirty="0"/>
              <a:t>State of Enterprise ML/AI</a:t>
            </a:r>
            <a:endParaRPr lang="en-IT" dirty="0"/>
          </a:p>
        </p:txBody>
      </p:sp>
      <p:sp>
        <p:nvSpPr>
          <p:cNvPr id="5" name="Content Placeholder 4">
            <a:extLst>
              <a:ext uri="{FF2B5EF4-FFF2-40B4-BE49-F238E27FC236}">
                <a16:creationId xmlns:a16="http://schemas.microsoft.com/office/drawing/2014/main" id="{68CFFC0A-51D9-8A9E-94C1-8DBA45A46EC6}"/>
              </a:ext>
            </a:extLst>
          </p:cNvPr>
          <p:cNvSpPr>
            <a:spLocks noGrp="1"/>
          </p:cNvSpPr>
          <p:nvPr>
            <p:ph sz="half" idx="1"/>
          </p:nvPr>
        </p:nvSpPr>
        <p:spPr/>
        <p:txBody>
          <a:bodyPr>
            <a:normAutofit fontScale="62500" lnSpcReduction="20000"/>
          </a:bodyPr>
          <a:lstStyle/>
          <a:p>
            <a:pPr marL="0" indent="0">
              <a:buNone/>
            </a:pPr>
            <a:r>
              <a:rPr lang="en-GB" i="1" dirty="0"/>
              <a:t>“One magical aspect of software is that it just keeps working. If you code a calculator app, it will still correctly add and multiply numbers a month, a year, or 10 years later. The fact that the marginal cost of software </a:t>
            </a:r>
            <a:r>
              <a:rPr lang="en-GB" i="1" dirty="0">
                <a:hlinkClick r:id="rId2">
                  <a:extLst>
                    <a:ext uri="{A12FA001-AC4F-418D-AE19-62706E023703}">
                      <ahyp:hlinkClr xmlns:ahyp="http://schemas.microsoft.com/office/drawing/2018/hyperlinkcolor" val="tx"/>
                    </a:ext>
                  </a:extLst>
                </a:hlinkClick>
              </a:rPr>
              <a:t>approaches zero</a:t>
            </a:r>
            <a:r>
              <a:rPr lang="en-GB" i="1" dirty="0"/>
              <a:t> has been a bedrock of the software industry’s business model since the 1980s.</a:t>
            </a:r>
          </a:p>
          <a:p>
            <a:pPr marL="0" indent="0">
              <a:buNone/>
            </a:pPr>
            <a:r>
              <a:rPr lang="en-GB" i="1" dirty="0"/>
              <a:t>This is no longer the case when you are deploying machine learning (ML) models. Making this faulty assumption is the most common mistake of companies taking their first artificial intelligence (AI) products to market. </a:t>
            </a:r>
            <a:r>
              <a:rPr lang="en-GB" i="1" dirty="0">
                <a:solidFill>
                  <a:schemeClr val="accent6">
                    <a:lumMod val="75000"/>
                  </a:schemeClr>
                </a:solidFill>
              </a:rPr>
              <a:t>The moment you put a model in production, it starts degrading</a:t>
            </a:r>
            <a:r>
              <a:rPr lang="en-GB" i="1" dirty="0"/>
              <a:t>.”</a:t>
            </a:r>
          </a:p>
          <a:p>
            <a:pPr marL="0" indent="0">
              <a:buNone/>
            </a:pPr>
            <a:r>
              <a:rPr lang="en-GB" b="1" dirty="0"/>
              <a:t>Forbes - Why Machine Learning Models Crash And Burn In Production</a:t>
            </a:r>
          </a:p>
          <a:p>
            <a:pPr marL="0" indent="0">
              <a:buNone/>
            </a:pPr>
            <a:endParaRPr lang="en-GB" dirty="0">
              <a:solidFill>
                <a:schemeClr val="accent6">
                  <a:lumMod val="75000"/>
                </a:schemeClr>
              </a:solidFill>
            </a:endParaRPr>
          </a:p>
          <a:p>
            <a:pPr marL="0" indent="0">
              <a:buNone/>
            </a:pPr>
            <a:endParaRPr lang="en-IT" dirty="0"/>
          </a:p>
        </p:txBody>
      </p:sp>
      <p:sp>
        <p:nvSpPr>
          <p:cNvPr id="6" name="Content Placeholder 5">
            <a:extLst>
              <a:ext uri="{FF2B5EF4-FFF2-40B4-BE49-F238E27FC236}">
                <a16:creationId xmlns:a16="http://schemas.microsoft.com/office/drawing/2014/main" id="{5AF0D8FA-F6E6-140C-4544-292239EE89A5}"/>
              </a:ext>
            </a:extLst>
          </p:cNvPr>
          <p:cNvSpPr>
            <a:spLocks noGrp="1"/>
          </p:cNvSpPr>
          <p:nvPr>
            <p:ph sz="half" idx="2"/>
          </p:nvPr>
        </p:nvSpPr>
        <p:spPr/>
        <p:txBody>
          <a:bodyPr>
            <a:normAutofit fontScale="62500" lnSpcReduction="20000"/>
          </a:bodyPr>
          <a:lstStyle/>
          <a:p>
            <a:pPr marL="0" indent="0">
              <a:buNone/>
            </a:pPr>
            <a:r>
              <a:rPr lang="en-GB" i="1" dirty="0"/>
              <a:t>“…developing and deploying ML systems is relatively fast and cheap, but </a:t>
            </a:r>
            <a:r>
              <a:rPr lang="en-GB" i="1" dirty="0">
                <a:solidFill>
                  <a:schemeClr val="accent6">
                    <a:lumMod val="75000"/>
                  </a:schemeClr>
                </a:solidFill>
              </a:rPr>
              <a:t>maintaining them over time is difficult and expensive</a:t>
            </a:r>
            <a:r>
              <a:rPr lang="en-GB" i="1" dirty="0"/>
              <a:t>.”</a:t>
            </a:r>
          </a:p>
          <a:p>
            <a:pPr marL="0" indent="0">
              <a:buNone/>
            </a:pPr>
            <a:r>
              <a:rPr lang="en-GB" b="1" dirty="0"/>
              <a:t>D. Sculley et al., “Hidden Technical Debt in Machine Learning Systems, NIPS 2015</a:t>
            </a:r>
          </a:p>
          <a:p>
            <a:pPr marL="0" indent="0">
              <a:buNone/>
            </a:pPr>
            <a:endParaRPr lang="en-GB" i="1" dirty="0"/>
          </a:p>
          <a:p>
            <a:pPr marL="0" indent="0">
              <a:buNone/>
            </a:pPr>
            <a:r>
              <a:rPr lang="en-GB" i="1" dirty="0"/>
              <a:t>“The hardest part of machine learning today </a:t>
            </a:r>
            <a:r>
              <a:rPr lang="en-GB" i="1" dirty="0">
                <a:solidFill>
                  <a:schemeClr val="accent6">
                    <a:lumMod val="75000"/>
                  </a:schemeClr>
                </a:solidFill>
              </a:rPr>
              <a:t>is deploying and maintaining accurate models</a:t>
            </a:r>
            <a:r>
              <a:rPr lang="en-GB" i="1" dirty="0"/>
              <a:t>, as it requires constant access to new data to update them and improve their accuracy.”</a:t>
            </a:r>
          </a:p>
          <a:p>
            <a:pPr marL="0" indent="0">
              <a:buNone/>
            </a:pPr>
            <a:r>
              <a:rPr lang="en-GB" b="1" dirty="0"/>
              <a:t>Chris </a:t>
            </a:r>
            <a:r>
              <a:rPr lang="en-GB" b="1" dirty="0" err="1"/>
              <a:t>Pouliot</a:t>
            </a:r>
            <a:r>
              <a:rPr lang="en-GB" b="1" dirty="0"/>
              <a:t>, Head of Data Science, NIO</a:t>
            </a:r>
          </a:p>
          <a:p>
            <a:pPr marL="0" indent="0">
              <a:buNone/>
            </a:pPr>
            <a:endParaRPr lang="en-GB" b="1" dirty="0"/>
          </a:p>
          <a:p>
            <a:pPr marL="0" indent="0">
              <a:buNone/>
            </a:pPr>
            <a:r>
              <a:rPr lang="en-GB" i="1" dirty="0"/>
              <a:t>“About 20 percent of companies that use machine learning have successfully deployed an ML model into production […] </a:t>
            </a:r>
            <a:r>
              <a:rPr lang="en-GB" i="1" dirty="0">
                <a:solidFill>
                  <a:schemeClr val="accent6">
                    <a:lumMod val="75000"/>
                  </a:schemeClr>
                </a:solidFill>
              </a:rPr>
              <a:t>The main challenges people face when developing ML capabilities are scale, version control, model reproducibility, and aligning stakeholders</a:t>
            </a:r>
            <a:r>
              <a:rPr lang="en-GB" i="1" dirty="0"/>
              <a:t>”</a:t>
            </a:r>
          </a:p>
          <a:p>
            <a:pPr marL="0" indent="0">
              <a:buNone/>
            </a:pPr>
            <a:r>
              <a:rPr lang="en-GB" b="1" dirty="0"/>
              <a:t>2020 State of Enterprise Machine Learning </a:t>
            </a:r>
            <a:endParaRPr lang="en-IT" b="1" dirty="0"/>
          </a:p>
          <a:p>
            <a:pPr marL="0" indent="0">
              <a:buNone/>
            </a:pPr>
            <a:endParaRPr lang="en-IT" b="1" dirty="0"/>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4</a:t>
            </a:fld>
            <a:endParaRPr lang="it-IT" dirty="0"/>
          </a:p>
        </p:txBody>
      </p:sp>
    </p:spTree>
    <p:extLst>
      <p:ext uri="{BB962C8B-B14F-4D97-AF65-F5344CB8AC3E}">
        <p14:creationId xmlns:p14="http://schemas.microsoft.com/office/powerpoint/2010/main" val="34864869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a:bodyPr>
          <a:lstStyle/>
          <a:p>
            <a:pPr marL="0" indent="0">
              <a:buNone/>
            </a:pPr>
            <a:r>
              <a:rPr lang="en-GB" dirty="0">
                <a:solidFill>
                  <a:schemeClr val="accent6">
                    <a:lumMod val="75000"/>
                  </a:schemeClr>
                </a:solidFill>
              </a:rPr>
              <a:t>Value Proposition</a:t>
            </a:r>
          </a:p>
          <a:p>
            <a:r>
              <a:rPr lang="en-GB" dirty="0"/>
              <a:t>This is the crucial blocks in the whole canvas. Here we should answer three important questions:</a:t>
            </a:r>
          </a:p>
          <a:p>
            <a:r>
              <a:rPr lang="en-GB" i="1" dirty="0"/>
              <a:t>What</a:t>
            </a:r>
            <a:r>
              <a:rPr lang="en-GB" dirty="0"/>
              <a:t> is the problem? What objective are we serving? What are we trying to do for the end-user?</a:t>
            </a:r>
          </a:p>
          <a:p>
            <a:r>
              <a:rPr lang="en-GB" i="1" dirty="0"/>
              <a:t>Why</a:t>
            </a:r>
            <a:r>
              <a:rPr lang="en-GB" dirty="0"/>
              <a:t> is it important?</a:t>
            </a:r>
          </a:p>
          <a:p>
            <a:r>
              <a:rPr lang="en-GB" i="1" dirty="0"/>
              <a:t>Who</a:t>
            </a:r>
            <a:r>
              <a:rPr lang="en-GB" dirty="0"/>
              <a:t> is the end-user? </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40</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978289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lnSpcReduction="20000"/>
          </a:bodyPr>
          <a:lstStyle/>
          <a:p>
            <a:pPr marL="0" indent="0">
              <a:buNone/>
            </a:pPr>
            <a:r>
              <a:rPr lang="en-GB" dirty="0">
                <a:solidFill>
                  <a:schemeClr val="accent6">
                    <a:lumMod val="75000"/>
                  </a:schemeClr>
                </a:solidFill>
              </a:rPr>
              <a:t>Data Sources</a:t>
            </a:r>
          </a:p>
          <a:p>
            <a:r>
              <a:rPr lang="en-GB" dirty="0"/>
              <a:t>In this block, we clarify all available and possible data sources to be used for the ML task. </a:t>
            </a:r>
          </a:p>
          <a:p>
            <a:pPr lvl="1"/>
            <a:r>
              <a:rPr lang="en-GB" dirty="0"/>
              <a:t>Internal/external databases</a:t>
            </a:r>
          </a:p>
          <a:p>
            <a:pPr lvl="1"/>
            <a:r>
              <a:rPr lang="en-GB" dirty="0"/>
              <a:t>Data marts, OLAP cubes, data warehouses, OLTP systems</a:t>
            </a:r>
          </a:p>
          <a:p>
            <a:pPr lvl="1"/>
            <a:r>
              <a:rPr lang="en-GB" dirty="0"/>
              <a:t>Hadoop clusters</a:t>
            </a:r>
          </a:p>
          <a:p>
            <a:pPr lvl="1"/>
            <a:r>
              <a:rPr lang="en-GB" dirty="0"/>
              <a:t>REST APIs to gather data</a:t>
            </a:r>
          </a:p>
          <a:p>
            <a:pPr lvl="1"/>
            <a:r>
              <a:rPr lang="en-GB" dirty="0"/>
              <a:t>Static files, spreadsheets</a:t>
            </a:r>
          </a:p>
          <a:p>
            <a:pPr lvl="1"/>
            <a:r>
              <a:rPr lang="en-GB" dirty="0"/>
              <a:t>Web scraping</a:t>
            </a:r>
          </a:p>
          <a:p>
            <a:pPr lvl="1"/>
            <a:r>
              <a:rPr lang="en-GB" dirty="0"/>
              <a:t>The output of other (ML) systems</a:t>
            </a:r>
          </a:p>
          <a:p>
            <a:pPr lvl="1"/>
            <a:r>
              <a:rPr lang="en-GB" dirty="0"/>
              <a:t>Open-source data sets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41</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030410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7500" lnSpcReduction="20000"/>
          </a:bodyPr>
          <a:lstStyle/>
          <a:p>
            <a:pPr marL="0" indent="0">
              <a:buNone/>
            </a:pPr>
            <a:r>
              <a:rPr lang="en-GB" dirty="0">
                <a:solidFill>
                  <a:schemeClr val="accent6">
                    <a:lumMod val="75000"/>
                  </a:schemeClr>
                </a:solidFill>
              </a:rPr>
              <a:t>Data Collection</a:t>
            </a:r>
          </a:p>
          <a:p>
            <a:r>
              <a:rPr lang="en-GB" dirty="0"/>
              <a:t>Gathers information about new data that should be collected in order to re-train the ML model. Prevents the ML model decay phenomenon. </a:t>
            </a:r>
          </a:p>
          <a:p>
            <a:r>
              <a:rPr lang="en-GB" dirty="0"/>
              <a:t>How do we label the new data?</a:t>
            </a:r>
          </a:p>
          <a:p>
            <a:r>
              <a:rPr lang="en-GB" dirty="0"/>
              <a:t>How expensive is it to collect new data?</a:t>
            </a:r>
          </a:p>
          <a:p>
            <a:r>
              <a:rPr lang="en-GB" dirty="0"/>
              <a:t>How expensive is it to process rich media like images, sound, or video?</a:t>
            </a:r>
          </a:p>
          <a:p>
            <a:r>
              <a:rPr lang="en-GB" dirty="0"/>
              <a:t>Is there human in the loop for the manual cleaning and labelling of the incoming data?</a:t>
            </a:r>
          </a:p>
          <a:p>
            <a:r>
              <a:rPr lang="en-GB" dirty="0"/>
              <a:t>Initial dataset (timeframe)?</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42</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9373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Autofit/>
          </a:bodyPr>
          <a:lstStyle/>
          <a:p>
            <a:pPr marL="0" indent="0">
              <a:buNone/>
            </a:pPr>
            <a:r>
              <a:rPr lang="en-GB" sz="1600" dirty="0">
                <a:solidFill>
                  <a:schemeClr val="accent6">
                    <a:lumMod val="75000"/>
                  </a:schemeClr>
                </a:solidFill>
              </a:rPr>
              <a:t>Prediction Task</a:t>
            </a:r>
          </a:p>
          <a:p>
            <a:r>
              <a:rPr lang="en-GB" sz="1600" dirty="0"/>
              <a:t>After clarifying what data is available, we brainstorm what type of ML should be used. Here are some examples of questions that might clarify the ML Task:</a:t>
            </a:r>
          </a:p>
          <a:p>
            <a:r>
              <a:rPr lang="en-GB" sz="1600" dirty="0"/>
              <a:t>Recommendation, regression, classification, clustering?</a:t>
            </a:r>
          </a:p>
          <a:p>
            <a:r>
              <a:rPr lang="en-GB" sz="1600" dirty="0"/>
              <a:t>What is the input for a prediction task? (e.g. E-mail text)</a:t>
            </a:r>
          </a:p>
          <a:p>
            <a:r>
              <a:rPr lang="en-GB" sz="1600" dirty="0"/>
              <a:t>What is the output of the prediction task? (e.g. spam)</a:t>
            </a:r>
          </a:p>
          <a:p>
            <a:r>
              <a:rPr lang="en-GB" sz="1600" dirty="0"/>
              <a:t>What is the degree of complexity our ML Model could assume? (e.g. is our model a combination of other ML models? Do we employ ensemble learning?)</a:t>
            </a:r>
          </a:p>
          <a:p>
            <a:r>
              <a:rPr lang="en-GB" sz="1600" dirty="0"/>
              <a:t>What are the complexity costs, such as training and inference time, for the above models?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43</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69601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85000" lnSpcReduction="20000"/>
          </a:bodyPr>
          <a:lstStyle/>
          <a:p>
            <a:pPr marL="0" indent="0">
              <a:buNone/>
            </a:pPr>
            <a:r>
              <a:rPr lang="en-GB" dirty="0">
                <a:solidFill>
                  <a:schemeClr val="accent6">
                    <a:lumMod val="75000"/>
                  </a:schemeClr>
                </a:solidFill>
              </a:rPr>
              <a:t>Decisions</a:t>
            </a:r>
          </a:p>
          <a:p>
            <a:r>
              <a:rPr lang="en-GB" dirty="0"/>
              <a:t>How are prediction used to make decisions?</a:t>
            </a:r>
          </a:p>
          <a:p>
            <a:r>
              <a:rPr lang="en-GB" dirty="0"/>
              <a:t>How does the end-user or the system interacts with the model predictions?</a:t>
            </a:r>
          </a:p>
          <a:p>
            <a:pPr lvl="1"/>
            <a:r>
              <a:rPr lang="en-GB" dirty="0"/>
              <a:t>e.g. What happens if the user gets a list of product recommendations? What happens if the incoming e-mail is classified as “spam”?</a:t>
            </a:r>
          </a:p>
          <a:p>
            <a:r>
              <a:rPr lang="en-GB" dirty="0"/>
              <a:t>Are there </a:t>
            </a:r>
            <a:r>
              <a:rPr lang="en-GB" i="1" dirty="0"/>
              <a:t>hidden costs</a:t>
            </a:r>
            <a:r>
              <a:rPr lang="en-GB" dirty="0"/>
              <a:t> in decision making, such as </a:t>
            </a:r>
            <a:r>
              <a:rPr lang="en-GB" i="1" dirty="0"/>
              <a:t>human in the loop</a:t>
            </a:r>
            <a:r>
              <a:rPr lang="en-GB" dirty="0"/>
              <a:t>?</a:t>
            </a:r>
          </a:p>
          <a:p>
            <a:r>
              <a:rPr lang="en-GB" dirty="0"/>
              <a:t>Such information is required to later decide on how to deploy the ML model.</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44</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786333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7500" lnSpcReduction="20000"/>
          </a:bodyPr>
          <a:lstStyle/>
          <a:p>
            <a:pPr marL="0" indent="0">
              <a:buNone/>
            </a:pPr>
            <a:r>
              <a:rPr lang="en-GB" dirty="0">
                <a:solidFill>
                  <a:schemeClr val="accent6">
                    <a:lumMod val="75000"/>
                  </a:schemeClr>
                </a:solidFill>
              </a:rPr>
              <a:t>Live Monitoring</a:t>
            </a:r>
          </a:p>
          <a:p>
            <a:r>
              <a:rPr lang="en-GB" dirty="0"/>
              <a:t>After deployment, the ML model should be evaluated and here we would need to specify both </a:t>
            </a:r>
            <a:r>
              <a:rPr lang="en-GB" i="1" dirty="0"/>
              <a:t>model</a:t>
            </a:r>
            <a:r>
              <a:rPr lang="en-GB" dirty="0"/>
              <a:t> and </a:t>
            </a:r>
            <a:r>
              <a:rPr lang="en-GB" i="1" dirty="0"/>
              <a:t>business</a:t>
            </a:r>
            <a:r>
              <a:rPr lang="en-GB" dirty="0"/>
              <a:t> metrics, which should correlate. </a:t>
            </a:r>
          </a:p>
          <a:p>
            <a:r>
              <a:rPr lang="en-GB" dirty="0"/>
              <a:t>Generally, the metrics should follow the </a:t>
            </a:r>
            <a:r>
              <a:rPr lang="en-GB" i="1" dirty="0"/>
              <a:t>S.M.A.R.T</a:t>
            </a:r>
            <a:r>
              <a:rPr lang="en-GB" dirty="0"/>
              <a:t> methodology and be: </a:t>
            </a:r>
            <a:r>
              <a:rPr lang="en-GB" i="1" dirty="0"/>
              <a:t>Specific, Measurable, Achievable, Relevant,</a:t>
            </a:r>
            <a:r>
              <a:rPr lang="en-GB" dirty="0"/>
              <a:t> and </a:t>
            </a:r>
            <a:r>
              <a:rPr lang="en-GB" i="1" dirty="0"/>
              <a:t>Time-bound</a:t>
            </a:r>
            <a:r>
              <a:rPr lang="en-GB" dirty="0"/>
              <a:t>.</a:t>
            </a:r>
          </a:p>
          <a:p>
            <a:r>
              <a:rPr lang="en-GB" dirty="0"/>
              <a:t>How do we track the system performance?</a:t>
            </a:r>
          </a:p>
          <a:p>
            <a:pPr lvl="1"/>
            <a:r>
              <a:rPr lang="en-GB" dirty="0"/>
              <a:t>e.g. A/B Testing</a:t>
            </a:r>
          </a:p>
          <a:p>
            <a:r>
              <a:rPr lang="en-GB" dirty="0"/>
              <a:t>How do we evaluate the value creation?</a:t>
            </a:r>
          </a:p>
          <a:p>
            <a:pPr lvl="1"/>
            <a:r>
              <a:rPr lang="en-GB" dirty="0" err="1"/>
              <a:t>e.g</a:t>
            </a:r>
            <a:r>
              <a:rPr lang="en-GB" dirty="0"/>
              <a:t> users spent less time on the inbox.</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45</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103026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lnSpcReduction="10000"/>
          </a:bodyPr>
          <a:lstStyle/>
          <a:p>
            <a:pPr marL="0" indent="0">
              <a:buNone/>
            </a:pPr>
            <a:r>
              <a:rPr lang="en-GB" dirty="0">
                <a:solidFill>
                  <a:schemeClr val="accent6">
                    <a:lumMod val="75000"/>
                  </a:schemeClr>
                </a:solidFill>
              </a:rPr>
              <a:t>Features</a:t>
            </a:r>
          </a:p>
          <a:p>
            <a:r>
              <a:rPr lang="en-GB" dirty="0"/>
              <a:t>As every ML algorithm requires input data in the form of features, we should clarify how should the input data be represented.</a:t>
            </a:r>
          </a:p>
          <a:p>
            <a:r>
              <a:rPr lang="en-GB" dirty="0"/>
              <a:t>How do we extract features from raw sources?</a:t>
            </a:r>
          </a:p>
          <a:p>
            <a:r>
              <a:rPr lang="en-GB" dirty="0"/>
              <a:t>Consider to include domain experts to specify what data aspects are most important for the particular ML task.</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46</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745462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62500" lnSpcReduction="20000"/>
          </a:bodyPr>
          <a:lstStyle/>
          <a:p>
            <a:pPr marL="0" indent="0">
              <a:buNone/>
            </a:pPr>
            <a:r>
              <a:rPr lang="en-GB" dirty="0">
                <a:solidFill>
                  <a:schemeClr val="accent6">
                    <a:lumMod val="75000"/>
                  </a:schemeClr>
                </a:solidFill>
              </a:rPr>
              <a:t>Building Models</a:t>
            </a:r>
          </a:p>
          <a:p>
            <a:r>
              <a:rPr lang="en-GB" dirty="0"/>
              <a:t>Regards updating the ML models, because different ML tasks require different frequencies of model re-training:</a:t>
            </a:r>
          </a:p>
          <a:p>
            <a:r>
              <a:rPr lang="en-GB" dirty="0"/>
              <a:t>How often the model should be retrained?</a:t>
            </a:r>
          </a:p>
          <a:p>
            <a:pPr lvl="1"/>
            <a:r>
              <a:rPr lang="en-GB" dirty="0"/>
              <a:t>e.g. hourly, weekly, or with every new data point.</a:t>
            </a:r>
          </a:p>
          <a:p>
            <a:r>
              <a:rPr lang="en-GB" dirty="0"/>
              <a:t>What are the </a:t>
            </a:r>
            <a:r>
              <a:rPr lang="en-GB" i="1" dirty="0"/>
              <a:t>hidden costs</a:t>
            </a:r>
            <a:r>
              <a:rPr lang="en-GB" dirty="0"/>
              <a:t> for model re-training?</a:t>
            </a:r>
          </a:p>
          <a:p>
            <a:pPr lvl="1"/>
            <a:r>
              <a:rPr lang="en-GB" dirty="0"/>
              <a:t>do we use cloud resources to perform such tasks?</a:t>
            </a:r>
          </a:p>
          <a:p>
            <a:pPr lvl="1"/>
            <a:r>
              <a:rPr lang="en-GB" dirty="0"/>
              <a:t>what is the price policy of the cloud vendor?</a:t>
            </a:r>
          </a:p>
          <a:p>
            <a:pPr lvl="1"/>
            <a:r>
              <a:rPr lang="en-GB" dirty="0"/>
              <a:t>how should we perform hardware cost estimation?</a:t>
            </a:r>
          </a:p>
          <a:p>
            <a:r>
              <a:rPr lang="en-GB" dirty="0"/>
              <a:t>How long will it take to re-train the model?</a:t>
            </a:r>
          </a:p>
          <a:p>
            <a:r>
              <a:rPr lang="en-GB" dirty="0"/>
              <a:t>How do we deal with the scaling issues of cloud operations as they can be more complex and costly?</a:t>
            </a:r>
          </a:p>
          <a:p>
            <a:r>
              <a:rPr lang="en-GB" dirty="0"/>
              <a:t>Do we plan for change in the tech stack?</a:t>
            </a:r>
          </a:p>
          <a:p>
            <a:pPr lvl="1"/>
            <a:r>
              <a:rPr lang="en-GB" dirty="0"/>
              <a:t>e.g. how can we deal with the tech stack evolution as new tools and development workflows are emerging in the modern AI?</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47</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2242482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0000" lnSpcReduction="20000"/>
          </a:bodyPr>
          <a:lstStyle/>
          <a:p>
            <a:pPr marL="0" indent="0">
              <a:buNone/>
            </a:pPr>
            <a:r>
              <a:rPr lang="en-GB" dirty="0">
                <a:solidFill>
                  <a:schemeClr val="accent6">
                    <a:lumMod val="75000"/>
                  </a:schemeClr>
                </a:solidFill>
              </a:rPr>
              <a:t>Offline Evaluation</a:t>
            </a:r>
          </a:p>
          <a:p>
            <a:r>
              <a:rPr lang="en-GB" dirty="0"/>
              <a:t>Domain specific metrics that justify the deployment of the ML model. For example, simulated with the training and testing data, would the prediction of the model generate more revenue than the revenue created in the “traditional” way.</a:t>
            </a:r>
          </a:p>
          <a:p>
            <a:r>
              <a:rPr lang="en-GB" dirty="0"/>
              <a:t>What technical evaluation metrics should be used?</a:t>
            </a:r>
          </a:p>
          <a:p>
            <a:pPr lvl="1"/>
            <a:r>
              <a:rPr lang="en-GB" dirty="0"/>
              <a:t>Precision, Recall, F-1 measure.</a:t>
            </a:r>
          </a:p>
          <a:p>
            <a:pPr lvl="1"/>
            <a:r>
              <a:rPr lang="en-GB" dirty="0"/>
              <a:t>Accuracy.</a:t>
            </a:r>
          </a:p>
          <a:p>
            <a:r>
              <a:rPr lang="en-GB" dirty="0"/>
              <a:t>What is the meaning of model prediction errors such as </a:t>
            </a:r>
            <a:r>
              <a:rPr lang="en-GB" i="1" dirty="0"/>
              <a:t>false positives</a:t>
            </a:r>
            <a:r>
              <a:rPr lang="en-GB" dirty="0"/>
              <a:t> and </a:t>
            </a:r>
            <a:r>
              <a:rPr lang="en-GB" i="1" dirty="0"/>
              <a:t>false negatives</a:t>
            </a:r>
            <a:r>
              <a:rPr lang="en-GB" dirty="0"/>
              <a:t>?</a:t>
            </a:r>
          </a:p>
          <a:p>
            <a:r>
              <a:rPr lang="en-GB" dirty="0"/>
              <a:t>How much test data do we need to be confident that the ML model performs well?</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48</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2703658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0000" lnSpcReduction="20000"/>
          </a:bodyPr>
          <a:lstStyle/>
          <a:p>
            <a:pPr marL="0" indent="0">
              <a:buNone/>
            </a:pPr>
            <a:r>
              <a:rPr lang="en-GB" dirty="0">
                <a:solidFill>
                  <a:schemeClr val="accent6">
                    <a:lumMod val="75000"/>
                  </a:schemeClr>
                </a:solidFill>
              </a:rPr>
              <a:t>Making Predictions</a:t>
            </a:r>
          </a:p>
          <a:p>
            <a:r>
              <a:rPr lang="en-GB" dirty="0"/>
              <a:t>This block includes information about when we make a prediction on new inputs.</a:t>
            </a:r>
          </a:p>
          <a:p>
            <a:r>
              <a:rPr lang="en-GB" dirty="0"/>
              <a:t>When should predictions be available?</a:t>
            </a:r>
          </a:p>
          <a:p>
            <a:pPr lvl="1"/>
            <a:r>
              <a:rPr lang="en-GB" dirty="0"/>
              <a:t>New predictions are made each time when the user opens the app, such as recommendations.</a:t>
            </a:r>
          </a:p>
          <a:p>
            <a:pPr lvl="1"/>
            <a:r>
              <a:rPr lang="en-GB" dirty="0"/>
              <a:t>New predictions are made on request.</a:t>
            </a:r>
          </a:p>
          <a:p>
            <a:pPr lvl="1"/>
            <a:r>
              <a:rPr lang="en-GB" dirty="0"/>
              <a:t>New predictions are made on schedule.</a:t>
            </a:r>
          </a:p>
          <a:p>
            <a:r>
              <a:rPr lang="en-GB" dirty="0"/>
              <a:t>Are predictions made </a:t>
            </a:r>
            <a:r>
              <a:rPr lang="en-GB" i="1" dirty="0"/>
              <a:t>on the fly</a:t>
            </a:r>
            <a:r>
              <a:rPr lang="en-GB" dirty="0"/>
              <a:t> for each data point or for a </a:t>
            </a:r>
            <a:r>
              <a:rPr lang="en-GB" i="1" dirty="0"/>
              <a:t>batch</a:t>
            </a:r>
            <a:r>
              <a:rPr lang="en-GB" dirty="0"/>
              <a:t> of the input data?</a:t>
            </a:r>
          </a:p>
          <a:p>
            <a:r>
              <a:rPr lang="en-GB" dirty="0"/>
              <a:t>How computationally complex could the </a:t>
            </a:r>
            <a:r>
              <a:rPr lang="en-GB" i="1" dirty="0"/>
              <a:t>model inference</a:t>
            </a:r>
            <a:r>
              <a:rPr lang="en-GB" dirty="0"/>
              <a:t> get in the application?</a:t>
            </a:r>
          </a:p>
          <a:p>
            <a:r>
              <a:rPr lang="en-GB" dirty="0"/>
              <a:t>Is there a </a:t>
            </a:r>
            <a:r>
              <a:rPr lang="en-GB" i="1" dirty="0"/>
              <a:t>human in the loop</a:t>
            </a:r>
            <a:r>
              <a:rPr lang="en-GB" dirty="0"/>
              <a:t> to support in making predictions?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49</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1803323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State of Enterprise ML/AI</a:t>
            </a:r>
            <a:endParaRPr lang="en-IT" dirty="0"/>
          </a:p>
        </p:txBody>
      </p:sp>
      <p:sp>
        <p:nvSpPr>
          <p:cNvPr id="5" name="Content Placeholder 4">
            <a:extLst>
              <a:ext uri="{FF2B5EF4-FFF2-40B4-BE49-F238E27FC236}">
                <a16:creationId xmlns:a16="http://schemas.microsoft.com/office/drawing/2014/main" id="{DA08B410-7F57-F20A-7D30-FBAB7534CB75}"/>
              </a:ext>
            </a:extLst>
          </p:cNvPr>
          <p:cNvSpPr>
            <a:spLocks noGrp="1"/>
          </p:cNvSpPr>
          <p:nvPr>
            <p:ph sz="half" idx="1"/>
          </p:nvPr>
        </p:nvSpPr>
        <p:spPr/>
        <p:txBody>
          <a:bodyPr>
            <a:normAutofit/>
          </a:bodyPr>
          <a:lstStyle/>
          <a:p>
            <a:pPr marL="0" indent="0">
              <a:buNone/>
            </a:pPr>
            <a:br>
              <a:rPr lang="en-GB" dirty="0"/>
            </a:br>
            <a:endParaRPr lang="en-IT" dirty="0"/>
          </a:p>
        </p:txBody>
      </p:sp>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5</a:t>
            </a:fld>
            <a:endParaRPr lang="it-IT" dirty="0"/>
          </a:p>
        </p:txBody>
      </p:sp>
      <p:pic>
        <p:nvPicPr>
          <p:cNvPr id="9" name="Content Placeholder 5">
            <a:extLst>
              <a:ext uri="{FF2B5EF4-FFF2-40B4-BE49-F238E27FC236}">
                <a16:creationId xmlns:a16="http://schemas.microsoft.com/office/drawing/2014/main" id="{9A8D1018-F252-A591-3275-C13640ADAA9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39032" y="1547920"/>
            <a:ext cx="8510736" cy="4796183"/>
          </a:xfrm>
          <a:prstGeom prst="rect">
            <a:avLst/>
          </a:prstGeom>
        </p:spPr>
      </p:pic>
    </p:spTree>
    <p:extLst>
      <p:ext uri="{BB962C8B-B14F-4D97-AF65-F5344CB8AC3E}">
        <p14:creationId xmlns:p14="http://schemas.microsoft.com/office/powerpoint/2010/main" val="4016137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D8D6-24A8-E193-2944-A047D0627EEF}"/>
              </a:ext>
            </a:extLst>
          </p:cNvPr>
          <p:cNvSpPr>
            <a:spLocks noGrp="1"/>
          </p:cNvSpPr>
          <p:nvPr>
            <p:ph type="title"/>
          </p:nvPr>
        </p:nvSpPr>
        <p:spPr/>
        <p:txBody>
          <a:bodyPr/>
          <a:lstStyle/>
          <a:p>
            <a:r>
              <a:rPr lang="en-GB" dirty="0"/>
              <a:t>Should/When we deploy AI/ML?</a:t>
            </a:r>
            <a:endParaRPr lang="en-IT" dirty="0"/>
          </a:p>
        </p:txBody>
      </p:sp>
      <p:sp>
        <p:nvSpPr>
          <p:cNvPr id="3" name="Content Placeholder 2">
            <a:extLst>
              <a:ext uri="{FF2B5EF4-FFF2-40B4-BE49-F238E27FC236}">
                <a16:creationId xmlns:a16="http://schemas.microsoft.com/office/drawing/2014/main" id="{9FB42659-6A28-48E5-9A95-4E32681DC7CF}"/>
              </a:ext>
            </a:extLst>
          </p:cNvPr>
          <p:cNvSpPr>
            <a:spLocks noGrp="1"/>
          </p:cNvSpPr>
          <p:nvPr>
            <p:ph sz="half" idx="1"/>
          </p:nvPr>
        </p:nvSpPr>
        <p:spPr/>
        <p:txBody>
          <a:bodyPr>
            <a:normAutofit/>
          </a:bodyPr>
          <a:lstStyle/>
          <a:p>
            <a:r>
              <a:rPr lang="en-GB" sz="2000" dirty="0"/>
              <a:t>The effort to fill out the Machine Learning Canvas </a:t>
            </a:r>
            <a:r>
              <a:rPr lang="en-GB" sz="2000" dirty="0">
                <a:solidFill>
                  <a:schemeClr val="accent6">
                    <a:lumMod val="75000"/>
                  </a:schemeClr>
                </a:solidFill>
              </a:rPr>
              <a:t>might initiate an existential discussion regarding the </a:t>
            </a:r>
            <a:r>
              <a:rPr lang="en-GB" sz="2000" i="1" dirty="0">
                <a:solidFill>
                  <a:schemeClr val="accent6">
                    <a:lumMod val="75000"/>
                  </a:schemeClr>
                </a:solidFill>
              </a:rPr>
              <a:t>real objective</a:t>
            </a:r>
            <a:r>
              <a:rPr lang="en-GB" sz="2000" dirty="0">
                <a:solidFill>
                  <a:schemeClr val="accent6">
                    <a:lumMod val="75000"/>
                  </a:schemeClr>
                </a:solidFill>
              </a:rPr>
              <a:t> and </a:t>
            </a:r>
            <a:r>
              <a:rPr lang="en-GB" sz="2000" i="1" dirty="0">
                <a:solidFill>
                  <a:schemeClr val="accent6">
                    <a:lumMod val="75000"/>
                  </a:schemeClr>
                </a:solidFill>
              </a:rPr>
              <a:t>hidden costs</a:t>
            </a:r>
            <a:r>
              <a:rPr lang="en-GB" sz="2000" dirty="0">
                <a:solidFill>
                  <a:schemeClr val="accent6">
                    <a:lumMod val="75000"/>
                  </a:schemeClr>
                </a:solidFill>
              </a:rPr>
              <a:t> of the ML-software</a:t>
            </a:r>
            <a:r>
              <a:rPr lang="en-GB" sz="2000" dirty="0"/>
              <a:t>. </a:t>
            </a:r>
          </a:p>
          <a:p>
            <a:r>
              <a:rPr lang="en-GB" sz="2000" dirty="0"/>
              <a:t>Such a discussion might result in a decision not to implement AI/ML at all. Possible reasons can be as follows:</a:t>
            </a:r>
          </a:p>
          <a:p>
            <a:pPr lvl="1"/>
            <a:r>
              <a:rPr lang="en-GB" sz="1800" dirty="0"/>
              <a:t>The solution to our problem does not tolerate wrong predictions.</a:t>
            </a:r>
          </a:p>
          <a:p>
            <a:pPr lvl="1"/>
            <a:r>
              <a:rPr lang="en-GB" sz="1800" dirty="0"/>
              <a:t>Implementing AI/ML would generate a low ROI.</a:t>
            </a:r>
          </a:p>
          <a:p>
            <a:pPr lvl="1"/>
            <a:r>
              <a:rPr lang="en-GB" sz="1800" dirty="0"/>
              <a:t>The maintenance of the ML/AI project is not guaranteed or is too expensive</a:t>
            </a:r>
          </a:p>
        </p:txBody>
      </p:sp>
      <p:sp>
        <p:nvSpPr>
          <p:cNvPr id="4" name="Slide Number Placeholder 3">
            <a:extLst>
              <a:ext uri="{FF2B5EF4-FFF2-40B4-BE49-F238E27FC236}">
                <a16:creationId xmlns:a16="http://schemas.microsoft.com/office/drawing/2014/main" id="{422CB24C-C5A5-4B96-454B-4EE4D87F6729}"/>
              </a:ext>
            </a:extLst>
          </p:cNvPr>
          <p:cNvSpPr>
            <a:spLocks noGrp="1"/>
          </p:cNvSpPr>
          <p:nvPr>
            <p:ph type="sldNum" sz="quarter" idx="12"/>
          </p:nvPr>
        </p:nvSpPr>
        <p:spPr/>
        <p:txBody>
          <a:bodyPr/>
          <a:lstStyle/>
          <a:p>
            <a:fld id="{D2040F39-7941-49A4-B48D-F201B18B6351}" type="slidenum">
              <a:rPr lang="it-IT" smtClean="0"/>
              <a:pPr/>
              <a:t>50</a:t>
            </a:fld>
            <a:endParaRPr lang="it-IT" dirty="0"/>
          </a:p>
        </p:txBody>
      </p:sp>
      <p:pic>
        <p:nvPicPr>
          <p:cNvPr id="6" name="Content Placeholder 5" descr="Diagram&#10;&#10;Description automatically generated">
            <a:extLst>
              <a:ext uri="{FF2B5EF4-FFF2-40B4-BE49-F238E27FC236}">
                <a16:creationId xmlns:a16="http://schemas.microsoft.com/office/drawing/2014/main" id="{12B91FE5-A863-DF16-AE9B-F92BACFA3B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130939"/>
            <a:ext cx="5384800" cy="3464485"/>
          </a:xfrm>
        </p:spPr>
      </p:pic>
    </p:spTree>
    <p:extLst>
      <p:ext uri="{BB962C8B-B14F-4D97-AF65-F5344CB8AC3E}">
        <p14:creationId xmlns:p14="http://schemas.microsoft.com/office/powerpoint/2010/main" val="640723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An Overview of the End-to-End Machine Learning Workflow</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3559159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Data, Model, and Code</a:t>
            </a:r>
            <a:endParaRPr lang="en-IT"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52</a:t>
            </a:fld>
            <a:endParaRPr lang="it-IT" dirty="0"/>
          </a:p>
        </p:txBody>
      </p:sp>
      <p:sp>
        <p:nvSpPr>
          <p:cNvPr id="7" name="Content Placeholder 6">
            <a:extLst>
              <a:ext uri="{FF2B5EF4-FFF2-40B4-BE49-F238E27FC236}">
                <a16:creationId xmlns:a16="http://schemas.microsoft.com/office/drawing/2014/main" id="{877363C1-6377-964C-CD01-12102879DC7F}"/>
              </a:ext>
            </a:extLst>
          </p:cNvPr>
          <p:cNvSpPr>
            <a:spLocks noGrp="1"/>
          </p:cNvSpPr>
          <p:nvPr>
            <p:ph sz="half" idx="1"/>
          </p:nvPr>
        </p:nvSpPr>
        <p:spPr>
          <a:xfrm>
            <a:off x="609600" y="1600201"/>
            <a:ext cx="4505880" cy="4525963"/>
          </a:xfrm>
        </p:spPr>
        <p:txBody>
          <a:bodyPr>
            <a:normAutofit fontScale="77500" lnSpcReduction="20000"/>
          </a:bodyPr>
          <a:lstStyle/>
          <a:p>
            <a:r>
              <a:rPr lang="en-GB" dirty="0"/>
              <a:t>Generally, the goal of a machine learning project is to build a statistical model by using collected data and applying machine learning algorithms to them.</a:t>
            </a:r>
          </a:p>
          <a:p>
            <a:r>
              <a:rPr lang="en-GB" dirty="0"/>
              <a:t>ML-based software includes three main artifacts: Data, ML Model, and Code. </a:t>
            </a:r>
          </a:p>
          <a:p>
            <a:r>
              <a:rPr lang="en-GB" dirty="0"/>
              <a:t>Accordingly, the typical machine learning workflow consists of three main phases:</a:t>
            </a:r>
          </a:p>
          <a:p>
            <a:pPr lvl="1"/>
            <a:r>
              <a:rPr lang="en-GB" dirty="0">
                <a:solidFill>
                  <a:schemeClr val="accent6">
                    <a:lumMod val="75000"/>
                  </a:schemeClr>
                </a:solidFill>
              </a:rPr>
              <a:t>Data Engineering</a:t>
            </a:r>
          </a:p>
          <a:p>
            <a:pPr lvl="1"/>
            <a:r>
              <a:rPr lang="en-GB" dirty="0">
                <a:solidFill>
                  <a:schemeClr val="accent6">
                    <a:lumMod val="75000"/>
                  </a:schemeClr>
                </a:solidFill>
              </a:rPr>
              <a:t>Model Engineering</a:t>
            </a:r>
          </a:p>
          <a:p>
            <a:pPr lvl="1"/>
            <a:r>
              <a:rPr lang="en-GB" dirty="0">
                <a:solidFill>
                  <a:schemeClr val="accent6">
                    <a:lumMod val="75000"/>
                  </a:schemeClr>
                </a:solidFill>
              </a:rPr>
              <a:t>Model Operationalization</a:t>
            </a:r>
            <a:endParaRPr lang="en-IT" dirty="0"/>
          </a:p>
          <a:p>
            <a:endParaRPr lang="en-IT" dirty="0"/>
          </a:p>
        </p:txBody>
      </p:sp>
      <p:pic>
        <p:nvPicPr>
          <p:cNvPr id="8" name="Content Placeholder 5" descr="Diagram&#10;&#10;Description automatically generated">
            <a:extLst>
              <a:ext uri="{FF2B5EF4-FFF2-40B4-BE49-F238E27FC236}">
                <a16:creationId xmlns:a16="http://schemas.microsoft.com/office/drawing/2014/main" id="{BAAEF61F-FEF8-61CE-D424-F37AC1C3A71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5115480" y="1600200"/>
            <a:ext cx="7076520" cy="5032729"/>
          </a:xfrm>
        </p:spPr>
      </p:pic>
    </p:spTree>
    <p:extLst>
      <p:ext uri="{BB962C8B-B14F-4D97-AF65-F5344CB8AC3E}">
        <p14:creationId xmlns:p14="http://schemas.microsoft.com/office/powerpoint/2010/main" val="2206980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Data Engineering</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29000745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Data Engineering</a:t>
            </a:r>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sz="half" idx="1"/>
          </p:nvPr>
        </p:nvSpPr>
        <p:spPr/>
        <p:txBody>
          <a:bodyPr>
            <a:normAutofit fontScale="55000" lnSpcReduction="20000"/>
          </a:bodyPr>
          <a:lstStyle/>
          <a:p>
            <a:r>
              <a:rPr lang="en-GB" sz="2400" dirty="0"/>
              <a:t>The Data Engineering pipeline includes a sequence of operations on the available data that leads to supplying training and testing datasets for the machine learning algorithms:</a:t>
            </a:r>
          </a:p>
          <a:p>
            <a:pPr lvl="1"/>
            <a:r>
              <a:rPr lang="en-GB" sz="2400" i="1" dirty="0">
                <a:solidFill>
                  <a:schemeClr val="accent6">
                    <a:lumMod val="75000"/>
                  </a:schemeClr>
                </a:solidFill>
              </a:rPr>
              <a:t>Data Ingestion</a:t>
            </a:r>
            <a:r>
              <a:rPr lang="en-GB" sz="2400" dirty="0">
                <a:solidFill>
                  <a:schemeClr val="accent6">
                    <a:lumMod val="75000"/>
                  </a:schemeClr>
                </a:solidFill>
              </a:rPr>
              <a:t> </a:t>
            </a:r>
            <a:r>
              <a:rPr lang="en-GB" sz="2400" dirty="0"/>
              <a:t>- Collecting data by using various frameworks and formats, such as Spark, HDFS, CSV, etc. This step might also include synthetic data generation or data enrichment.</a:t>
            </a:r>
          </a:p>
          <a:p>
            <a:pPr lvl="1"/>
            <a:r>
              <a:rPr lang="en-GB" sz="2400" i="1" dirty="0">
                <a:solidFill>
                  <a:schemeClr val="accent6">
                    <a:lumMod val="75000"/>
                  </a:schemeClr>
                </a:solidFill>
              </a:rPr>
              <a:t>Data Versioning </a:t>
            </a:r>
            <a:r>
              <a:rPr lang="en-GB" sz="2400" dirty="0"/>
              <a:t>- Data versioning is the storage of different versions of data that were created or changed at specific points in times.</a:t>
            </a:r>
          </a:p>
          <a:p>
            <a:pPr lvl="1"/>
            <a:r>
              <a:rPr lang="en-GB" sz="2400" i="1" dirty="0">
                <a:solidFill>
                  <a:schemeClr val="accent6">
                    <a:lumMod val="75000"/>
                  </a:schemeClr>
                </a:solidFill>
              </a:rPr>
              <a:t>Exploration and Validation</a:t>
            </a:r>
            <a:r>
              <a:rPr lang="en-GB" sz="2400" dirty="0">
                <a:solidFill>
                  <a:schemeClr val="accent6">
                    <a:lumMod val="75000"/>
                  </a:schemeClr>
                </a:solidFill>
              </a:rPr>
              <a:t> </a:t>
            </a:r>
            <a:r>
              <a:rPr lang="en-GB" sz="2400" dirty="0"/>
              <a:t>- Includes data profiling to obtain information about the content and structure of the data. The output of this step is a set of metadata, such as max, min, </a:t>
            </a:r>
            <a:r>
              <a:rPr lang="en-GB" sz="2400" dirty="0" err="1"/>
              <a:t>avg</a:t>
            </a:r>
            <a:r>
              <a:rPr lang="en-GB" sz="2400" dirty="0"/>
              <a:t> of values. Data validation operations are user-defined error detection functions, which scan the dataset in order to spot some errors.</a:t>
            </a:r>
          </a:p>
          <a:p>
            <a:pPr lvl="1"/>
            <a:r>
              <a:rPr lang="en-GB" sz="2400" i="1" dirty="0">
                <a:solidFill>
                  <a:schemeClr val="accent6">
                    <a:lumMod val="75000"/>
                  </a:schemeClr>
                </a:solidFill>
              </a:rPr>
              <a:t>Data Wrangling (Cleaning)</a:t>
            </a:r>
            <a:r>
              <a:rPr lang="en-GB" sz="2400" dirty="0">
                <a:solidFill>
                  <a:schemeClr val="accent6">
                    <a:lumMod val="75000"/>
                  </a:schemeClr>
                </a:solidFill>
              </a:rPr>
              <a:t> </a:t>
            </a:r>
            <a:r>
              <a:rPr lang="en-GB" sz="2400" dirty="0"/>
              <a:t>- The process of re-formatting particular attributes and correcting errors in data, such as missing values imputation.</a:t>
            </a:r>
          </a:p>
          <a:p>
            <a:pPr lvl="1"/>
            <a:r>
              <a:rPr lang="en-GB" sz="2400" i="1" dirty="0">
                <a:solidFill>
                  <a:schemeClr val="accent6">
                    <a:lumMod val="75000"/>
                  </a:schemeClr>
                </a:solidFill>
              </a:rPr>
              <a:t>Data </a:t>
            </a:r>
            <a:r>
              <a:rPr lang="en-GB" sz="2400" i="1" dirty="0" err="1">
                <a:solidFill>
                  <a:schemeClr val="accent6">
                    <a:lumMod val="75000"/>
                  </a:schemeClr>
                </a:solidFill>
              </a:rPr>
              <a:t>Labeling</a:t>
            </a:r>
            <a:r>
              <a:rPr lang="en-GB" sz="2400" dirty="0">
                <a:solidFill>
                  <a:schemeClr val="accent6">
                    <a:lumMod val="75000"/>
                  </a:schemeClr>
                </a:solidFill>
              </a:rPr>
              <a:t> </a:t>
            </a:r>
            <a:r>
              <a:rPr lang="en-GB" sz="2400" dirty="0"/>
              <a:t>- The operation of the Data Engineering pipeline, where each data point is assigned to a specific category.</a:t>
            </a:r>
          </a:p>
          <a:p>
            <a:pPr lvl="1"/>
            <a:r>
              <a:rPr lang="en-GB" sz="2400" i="1" dirty="0">
                <a:solidFill>
                  <a:schemeClr val="accent6">
                    <a:lumMod val="75000"/>
                  </a:schemeClr>
                </a:solidFill>
              </a:rPr>
              <a:t>Data Splitting</a:t>
            </a:r>
            <a:r>
              <a:rPr lang="en-GB" sz="2400" dirty="0">
                <a:solidFill>
                  <a:schemeClr val="accent6">
                    <a:lumMod val="75000"/>
                  </a:schemeClr>
                </a:solidFill>
              </a:rPr>
              <a:t> </a:t>
            </a:r>
            <a:r>
              <a:rPr lang="en-GB" sz="2400" dirty="0"/>
              <a:t>- Splitting the data into training, validation, and test datasets to be used during the core machine learning stages to produce the ML model.</a:t>
            </a:r>
          </a:p>
          <a:p>
            <a:endParaRPr lang="en-IT" dirty="0"/>
          </a:p>
        </p:txBody>
      </p:sp>
      <p:pic>
        <p:nvPicPr>
          <p:cNvPr id="7" name="Content Placeholder 6">
            <a:extLst>
              <a:ext uri="{FF2B5EF4-FFF2-40B4-BE49-F238E27FC236}">
                <a16:creationId xmlns:a16="http://schemas.microsoft.com/office/drawing/2014/main" id="{2D588559-AE98-4812-0A3B-6BACF18BB6C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641667"/>
            <a:ext cx="5384800" cy="4443029"/>
          </a:xfrm>
        </p:spPr>
      </p:pic>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54</a:t>
            </a:fld>
            <a:endParaRPr lang="it-IT" dirty="0"/>
          </a:p>
        </p:txBody>
      </p:sp>
    </p:spTree>
    <p:extLst>
      <p:ext uri="{BB962C8B-B14F-4D97-AF65-F5344CB8AC3E}">
        <p14:creationId xmlns:p14="http://schemas.microsoft.com/office/powerpoint/2010/main" val="3306419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3DF5AB-16B8-6CB2-E745-39BD8EBA9A9E}"/>
              </a:ext>
            </a:extLst>
          </p:cNvPr>
          <p:cNvSpPr>
            <a:spLocks noGrp="1"/>
          </p:cNvSpPr>
          <p:nvPr>
            <p:ph type="title"/>
          </p:nvPr>
        </p:nvSpPr>
        <p:spPr/>
        <p:txBody>
          <a:bodyPr/>
          <a:lstStyle/>
          <a:p>
            <a:r>
              <a:rPr lang="en-IT" dirty="0"/>
              <a:t>Ingestion</a:t>
            </a:r>
          </a:p>
        </p:txBody>
      </p:sp>
      <p:sp>
        <p:nvSpPr>
          <p:cNvPr id="7" name="Content Placeholder 6">
            <a:extLst>
              <a:ext uri="{FF2B5EF4-FFF2-40B4-BE49-F238E27FC236}">
                <a16:creationId xmlns:a16="http://schemas.microsoft.com/office/drawing/2014/main" id="{0850F840-4567-88D0-1C68-39EDDA625A76}"/>
              </a:ext>
            </a:extLst>
          </p:cNvPr>
          <p:cNvSpPr>
            <a:spLocks noGrp="1"/>
          </p:cNvSpPr>
          <p:nvPr>
            <p:ph idx="1"/>
          </p:nvPr>
        </p:nvSpPr>
        <p:spPr/>
        <p:txBody>
          <a:bodyPr>
            <a:normAutofit fontScale="77500" lnSpcReduction="20000"/>
          </a:bodyPr>
          <a:lstStyle/>
          <a:p>
            <a:r>
              <a:rPr lang="en-GB" i="1" dirty="0"/>
              <a:t>Data Ingestion</a:t>
            </a:r>
            <a:r>
              <a:rPr lang="en-GB" dirty="0"/>
              <a:t> - Collecting data by using various systems, frameworks and formats, such as internal/external databases, data marts, OLAP cubes, data warehouses, OLTP systems, Spark, HDFS etc. </a:t>
            </a:r>
          </a:p>
          <a:p>
            <a:r>
              <a:rPr lang="en-GB" dirty="0"/>
              <a:t>This step might also include synthetic data generation or data enrichment.</a:t>
            </a:r>
          </a:p>
          <a:p>
            <a:r>
              <a:rPr lang="en-GB" dirty="0">
                <a:solidFill>
                  <a:schemeClr val="accent6">
                    <a:lumMod val="75000"/>
                  </a:schemeClr>
                </a:solidFill>
              </a:rPr>
              <a:t>The amount and quality of the data set are usually problem-specific and can be empirically discovered.</a:t>
            </a:r>
          </a:p>
          <a:p>
            <a:pPr lvl="1"/>
            <a:r>
              <a:rPr lang="en-GB" dirty="0"/>
              <a:t>Store Data: Data Sources, Space Estimation and Space Location</a:t>
            </a:r>
          </a:p>
          <a:p>
            <a:pPr lvl="1"/>
            <a:r>
              <a:rPr lang="en-GB" dirty="0"/>
              <a:t>Back up Data: keep the original dataset untouched.</a:t>
            </a:r>
          </a:p>
          <a:p>
            <a:pPr lvl="1"/>
            <a:r>
              <a:rPr lang="en-GB" dirty="0"/>
              <a:t>Privacy Compliance: Ensure sensitive information is deleted or protected (e.g., anonymized) to ensure GDPR compliance.</a:t>
            </a:r>
          </a:p>
          <a:p>
            <a:pPr lvl="1"/>
            <a:r>
              <a:rPr lang="en-GB" dirty="0"/>
              <a:t>Metadata </a:t>
            </a:r>
            <a:r>
              <a:rPr lang="en-GB" dirty="0" err="1"/>
              <a:t>Catalog</a:t>
            </a:r>
            <a:r>
              <a:rPr lang="en-GB" dirty="0"/>
              <a:t>: Start documenting the metadata of the dataset by recording the basic information about the size, format, aliases, last modified time, and access control lists.</a:t>
            </a:r>
          </a:p>
          <a:p>
            <a:endParaRPr lang="en-IT" dirty="0">
              <a:solidFill>
                <a:schemeClr val="accent6">
                  <a:lumMod val="75000"/>
                </a:schemeClr>
              </a:solidFill>
            </a:endParaRPr>
          </a:p>
          <a:p>
            <a:endParaRPr lang="en-GB" dirty="0"/>
          </a:p>
          <a:p>
            <a:endParaRPr lang="en-IT" dirty="0"/>
          </a:p>
        </p:txBody>
      </p:sp>
      <p:sp>
        <p:nvSpPr>
          <p:cNvPr id="5" name="Slide Number Placeholder 4">
            <a:extLst>
              <a:ext uri="{FF2B5EF4-FFF2-40B4-BE49-F238E27FC236}">
                <a16:creationId xmlns:a16="http://schemas.microsoft.com/office/drawing/2014/main" id="{D7C86824-C885-27AD-7A9C-C60EC78695BB}"/>
              </a:ext>
            </a:extLst>
          </p:cNvPr>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3087230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3DF5AB-16B8-6CB2-E745-39BD8EBA9A9E}"/>
              </a:ext>
            </a:extLst>
          </p:cNvPr>
          <p:cNvSpPr>
            <a:spLocks noGrp="1"/>
          </p:cNvSpPr>
          <p:nvPr>
            <p:ph type="title"/>
          </p:nvPr>
        </p:nvSpPr>
        <p:spPr/>
        <p:txBody>
          <a:bodyPr/>
          <a:lstStyle/>
          <a:p>
            <a:r>
              <a:rPr lang="en-IT" dirty="0"/>
              <a:t>Ingestion</a:t>
            </a:r>
          </a:p>
        </p:txBody>
      </p:sp>
      <p:sp>
        <p:nvSpPr>
          <p:cNvPr id="5" name="Slide Number Placeholder 4">
            <a:extLst>
              <a:ext uri="{FF2B5EF4-FFF2-40B4-BE49-F238E27FC236}">
                <a16:creationId xmlns:a16="http://schemas.microsoft.com/office/drawing/2014/main" id="{D7C86824-C885-27AD-7A9C-C60EC78695BB}"/>
              </a:ext>
            </a:extLst>
          </p:cNvPr>
          <p:cNvSpPr>
            <a:spLocks noGrp="1"/>
          </p:cNvSpPr>
          <p:nvPr>
            <p:ph type="sldNum" sz="quarter" idx="12"/>
          </p:nvPr>
        </p:nvSpPr>
        <p:spPr/>
        <p:txBody>
          <a:bodyPr/>
          <a:lstStyle/>
          <a:p>
            <a:fld id="{D2040F39-7941-49A4-B48D-F201B18B6351}" type="slidenum">
              <a:rPr lang="it-IT" smtClean="0"/>
              <a:pPr/>
              <a:t>56</a:t>
            </a:fld>
            <a:endParaRPr lang="it-IT" dirty="0"/>
          </a:p>
        </p:txBody>
      </p:sp>
      <p:pic>
        <p:nvPicPr>
          <p:cNvPr id="3" name="Picture 2" descr="Diagram&#10;&#10;Description automatically generated">
            <a:extLst>
              <a:ext uri="{FF2B5EF4-FFF2-40B4-BE49-F238E27FC236}">
                <a16:creationId xmlns:a16="http://schemas.microsoft.com/office/drawing/2014/main" id="{68FF8AC1-5308-948B-3FE3-1C40A9B6F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588" y="1530086"/>
            <a:ext cx="7416824" cy="4657506"/>
          </a:xfrm>
          <a:prstGeom prst="rect">
            <a:avLst/>
          </a:prstGeom>
        </p:spPr>
      </p:pic>
      <p:sp>
        <p:nvSpPr>
          <p:cNvPr id="10" name="TextBox 9">
            <a:extLst>
              <a:ext uri="{FF2B5EF4-FFF2-40B4-BE49-F238E27FC236}">
                <a16:creationId xmlns:a16="http://schemas.microsoft.com/office/drawing/2014/main" id="{C8F01B92-872B-07E1-1CFA-67FA143B28A2}"/>
              </a:ext>
            </a:extLst>
          </p:cNvPr>
          <p:cNvSpPr txBox="1"/>
          <p:nvPr/>
        </p:nvSpPr>
        <p:spPr>
          <a:xfrm>
            <a:off x="2387588" y="6314430"/>
            <a:ext cx="7740860"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200" dirty="0">
                <a:effectLst/>
                <a:latin typeface="NimbusSanL"/>
              </a:rPr>
              <a:t>Goods: Organizing Google’s Datasets </a:t>
            </a:r>
            <a:endParaRPr lang="en-GB" sz="1200" dirty="0"/>
          </a:p>
          <a:p>
            <a:r>
              <a:rPr lang="en-GB" sz="1200" dirty="0">
                <a:effectLst/>
                <a:latin typeface="NimbusSanL"/>
              </a:rPr>
              <a:t>Alon Halevy</a:t>
            </a:r>
            <a:r>
              <a:rPr lang="en-GB" sz="1200" dirty="0">
                <a:effectLst/>
                <a:latin typeface="NimbusRomNo9L"/>
              </a:rPr>
              <a:t>2</a:t>
            </a:r>
            <a:r>
              <a:rPr lang="en-GB" sz="1200" dirty="0">
                <a:effectLst/>
                <a:latin typeface="txsy"/>
              </a:rPr>
              <a:t>∗</a:t>
            </a:r>
            <a:r>
              <a:rPr lang="en-GB" sz="1200" dirty="0">
                <a:effectLst/>
                <a:latin typeface="NimbusSanL"/>
              </a:rPr>
              <a:t>, Flip Korn</a:t>
            </a:r>
            <a:r>
              <a:rPr lang="en-GB" sz="1200" dirty="0">
                <a:effectLst/>
                <a:latin typeface="NimbusRomNo9L"/>
              </a:rPr>
              <a:t>1</a:t>
            </a:r>
            <a:r>
              <a:rPr lang="en-GB" sz="1200" dirty="0">
                <a:effectLst/>
                <a:latin typeface="NimbusSanL"/>
              </a:rPr>
              <a:t>, Natalya F. Noy</a:t>
            </a:r>
            <a:r>
              <a:rPr lang="en-GB" sz="1200" dirty="0">
                <a:effectLst/>
                <a:latin typeface="NimbusRomNo9L"/>
              </a:rPr>
              <a:t>1</a:t>
            </a:r>
            <a:r>
              <a:rPr lang="en-GB" sz="1200" dirty="0">
                <a:effectLst/>
                <a:latin typeface="NimbusSanL"/>
              </a:rPr>
              <a:t>, Christopher Olston</a:t>
            </a:r>
            <a:r>
              <a:rPr lang="en-GB" sz="1200" dirty="0">
                <a:effectLst/>
                <a:latin typeface="NimbusRomNo9L"/>
              </a:rPr>
              <a:t>1</a:t>
            </a:r>
            <a:r>
              <a:rPr lang="en-GB" sz="1200" dirty="0">
                <a:effectLst/>
                <a:latin typeface="NimbusSanL"/>
              </a:rPr>
              <a:t>, </a:t>
            </a:r>
            <a:r>
              <a:rPr lang="en-GB" sz="1200" dirty="0" err="1">
                <a:effectLst/>
                <a:latin typeface="NimbusSanL"/>
              </a:rPr>
              <a:t>Neoklis</a:t>
            </a:r>
            <a:r>
              <a:rPr lang="en-GB" sz="1200" dirty="0">
                <a:effectLst/>
                <a:latin typeface="NimbusSanL"/>
              </a:rPr>
              <a:t> Polyzotis</a:t>
            </a:r>
            <a:r>
              <a:rPr lang="en-GB" sz="1200" dirty="0">
                <a:effectLst/>
                <a:latin typeface="NimbusRomNo9L"/>
              </a:rPr>
              <a:t>1</a:t>
            </a:r>
            <a:r>
              <a:rPr lang="en-GB" sz="1200" dirty="0">
                <a:effectLst/>
                <a:latin typeface="NimbusSanL"/>
              </a:rPr>
              <a:t>, Sudip Roy</a:t>
            </a:r>
            <a:r>
              <a:rPr lang="en-GB" sz="1200" dirty="0">
                <a:effectLst/>
                <a:latin typeface="NimbusRomNo9L"/>
              </a:rPr>
              <a:t>1</a:t>
            </a:r>
            <a:r>
              <a:rPr lang="en-GB" sz="1200" dirty="0">
                <a:effectLst/>
                <a:latin typeface="NimbusSanL"/>
              </a:rPr>
              <a:t>, Steven </a:t>
            </a:r>
            <a:r>
              <a:rPr lang="en-GB" sz="1200" dirty="0" err="1">
                <a:effectLst/>
                <a:latin typeface="NimbusSanL"/>
              </a:rPr>
              <a:t>Euijong</a:t>
            </a:r>
            <a:r>
              <a:rPr lang="en-GB" sz="1200" dirty="0">
                <a:effectLst/>
                <a:latin typeface="NimbusSanL"/>
              </a:rPr>
              <a:t> Whang</a:t>
            </a:r>
            <a:r>
              <a:rPr lang="en-GB" sz="1200" dirty="0">
                <a:effectLst/>
                <a:latin typeface="NimbusRomNo9L"/>
              </a:rPr>
              <a:t>1 </a:t>
            </a:r>
            <a:endParaRPr lang="en-GB" sz="1200" dirty="0"/>
          </a:p>
        </p:txBody>
      </p:sp>
    </p:spTree>
    <p:extLst>
      <p:ext uri="{BB962C8B-B14F-4D97-AF65-F5344CB8AC3E}">
        <p14:creationId xmlns:p14="http://schemas.microsoft.com/office/powerpoint/2010/main" val="2379911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62451-5555-1C96-8535-82C0FB330559}"/>
              </a:ext>
            </a:extLst>
          </p:cNvPr>
          <p:cNvSpPr>
            <a:spLocks noGrp="1"/>
          </p:cNvSpPr>
          <p:nvPr>
            <p:ph type="title"/>
          </p:nvPr>
        </p:nvSpPr>
        <p:spPr/>
        <p:txBody>
          <a:bodyPr/>
          <a:lstStyle/>
          <a:p>
            <a:r>
              <a:rPr lang="en-IT" dirty="0"/>
              <a:t>Versioning</a:t>
            </a:r>
          </a:p>
        </p:txBody>
      </p:sp>
      <p:sp>
        <p:nvSpPr>
          <p:cNvPr id="5" name="Content Placeholder 4">
            <a:extLst>
              <a:ext uri="{FF2B5EF4-FFF2-40B4-BE49-F238E27FC236}">
                <a16:creationId xmlns:a16="http://schemas.microsoft.com/office/drawing/2014/main" id="{88E4885A-1915-3F20-CB44-F491EDC7540E}"/>
              </a:ext>
            </a:extLst>
          </p:cNvPr>
          <p:cNvSpPr>
            <a:spLocks noGrp="1"/>
          </p:cNvSpPr>
          <p:nvPr>
            <p:ph sz="half" idx="1"/>
          </p:nvPr>
        </p:nvSpPr>
        <p:spPr/>
        <p:txBody>
          <a:bodyPr>
            <a:normAutofit fontScale="70000" lnSpcReduction="20000"/>
          </a:bodyPr>
          <a:lstStyle/>
          <a:p>
            <a:r>
              <a:rPr lang="en-GB" dirty="0">
                <a:solidFill>
                  <a:schemeClr val="accent6">
                    <a:lumMod val="75000"/>
                  </a:schemeClr>
                </a:solidFill>
              </a:rPr>
              <a:t>Preserving the working version while testing: </a:t>
            </a:r>
            <a:r>
              <a:rPr lang="en-GB" dirty="0"/>
              <a:t>AI/ML models work with the goal of maximizing business efficiency. It is normal for development teams to test new ways to increase efficiency. Introducing a new dataset into systems could be one of those exercises.</a:t>
            </a:r>
          </a:p>
          <a:p>
            <a:r>
              <a:rPr lang="en-GB" dirty="0">
                <a:solidFill>
                  <a:schemeClr val="accent6">
                    <a:lumMod val="75000"/>
                  </a:schemeClr>
                </a:solidFill>
              </a:rPr>
              <a:t>Measuring the business performance: </a:t>
            </a:r>
            <a:r>
              <a:rPr lang="en-GB" dirty="0"/>
              <a:t>without the intervention of engineers, datasets can change over time. Sales data, for example, is changed by each transaction. </a:t>
            </a:r>
          </a:p>
          <a:p>
            <a:r>
              <a:rPr lang="en-GB" dirty="0">
                <a:solidFill>
                  <a:schemeClr val="accent6">
                    <a:lumMod val="75000"/>
                  </a:schemeClr>
                </a:solidFill>
              </a:rPr>
              <a:t>Compliance and auditing benefits: </a:t>
            </a:r>
            <a:r>
              <a:rPr lang="en-GB" dirty="0"/>
              <a:t>data versioning can help with both internal and external audits and compliance processes by ensuring data is stored from specific times. </a:t>
            </a:r>
          </a:p>
          <a:p>
            <a:r>
              <a:rPr lang="en-GB" dirty="0">
                <a:solidFill>
                  <a:schemeClr val="accent6">
                    <a:lumMod val="75000"/>
                  </a:schemeClr>
                </a:solidFill>
              </a:rPr>
              <a:t>Challenges</a:t>
            </a:r>
            <a:r>
              <a:rPr lang="en-GB" dirty="0"/>
              <a:t>: storage space, security</a:t>
            </a:r>
            <a:endParaRPr lang="en-IT" dirty="0"/>
          </a:p>
        </p:txBody>
      </p:sp>
      <p:pic>
        <p:nvPicPr>
          <p:cNvPr id="8" name="Content Placeholder 7">
            <a:extLst>
              <a:ext uri="{FF2B5EF4-FFF2-40B4-BE49-F238E27FC236}">
                <a16:creationId xmlns:a16="http://schemas.microsoft.com/office/drawing/2014/main" id="{1F3C5867-97D2-6692-A172-BB0B009D46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51984" y="1661582"/>
            <a:ext cx="6192688" cy="3927658"/>
          </a:xfrm>
        </p:spPr>
      </p:pic>
      <p:sp>
        <p:nvSpPr>
          <p:cNvPr id="4" name="Slide Number Placeholder 3">
            <a:extLst>
              <a:ext uri="{FF2B5EF4-FFF2-40B4-BE49-F238E27FC236}">
                <a16:creationId xmlns:a16="http://schemas.microsoft.com/office/drawing/2014/main" id="{2D6B63E4-01AF-CC3F-1837-F7C8734F6A7D}"/>
              </a:ext>
            </a:extLst>
          </p:cNvPr>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544859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Exploration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sz="half" idx="1"/>
          </p:nvPr>
        </p:nvSpPr>
        <p:spPr/>
        <p:txBody>
          <a:bodyPr>
            <a:normAutofit fontScale="62500" lnSpcReduction="20000"/>
          </a:bodyPr>
          <a:lstStyle/>
          <a:p>
            <a:r>
              <a:rPr lang="en-GB" dirty="0"/>
              <a:t>Exploration profiles the content and structure of the data. The output of this step is a set of metadata, such as max, min, average of values</a:t>
            </a:r>
          </a:p>
          <a:p>
            <a:pPr lvl="1"/>
            <a:r>
              <a:rPr lang="en-GB" dirty="0"/>
              <a:t>Name</a:t>
            </a:r>
          </a:p>
          <a:p>
            <a:pPr lvl="1"/>
            <a:r>
              <a:rPr lang="en-GB" dirty="0"/>
              <a:t>Number of Records</a:t>
            </a:r>
          </a:p>
          <a:p>
            <a:pPr lvl="1"/>
            <a:r>
              <a:rPr lang="en-GB" dirty="0"/>
              <a:t>Data Type (categorical, numerical, int/float, text, structured, etc.)</a:t>
            </a:r>
          </a:p>
          <a:p>
            <a:pPr lvl="1"/>
            <a:r>
              <a:rPr lang="en-GB" dirty="0"/>
              <a:t>Numerical Measures (min, max, average, median, etc. for numerical data)</a:t>
            </a:r>
          </a:p>
          <a:p>
            <a:pPr lvl="1"/>
            <a:r>
              <a:rPr lang="en-GB" dirty="0"/>
              <a:t>Amount of missing values (or </a:t>
            </a:r>
            <a:r>
              <a:rPr lang="en-GB" i="1" dirty="0"/>
              <a:t>“missing value ratio”</a:t>
            </a:r>
            <a:r>
              <a:rPr lang="en-GB" dirty="0"/>
              <a:t> = Number of absent values/ Number of records)</a:t>
            </a:r>
          </a:p>
          <a:p>
            <a:pPr lvl="1"/>
            <a:r>
              <a:rPr lang="en-GB" dirty="0"/>
              <a:t>Type of distribution (Gaussian, uniform, logarithmic, etc.)</a:t>
            </a:r>
          </a:p>
          <a:p>
            <a:r>
              <a:rPr lang="en-GB" dirty="0"/>
              <a:t>Data Visualization: build a visual representation for value distribution.</a:t>
            </a:r>
          </a:p>
          <a:p>
            <a:r>
              <a:rPr lang="en-GB" dirty="0"/>
              <a:t>Attributes Correlation: compute and </a:t>
            </a:r>
            <a:r>
              <a:rPr lang="en-GB" dirty="0" err="1"/>
              <a:t>analyze</a:t>
            </a:r>
            <a:r>
              <a:rPr lang="en-GB" dirty="0"/>
              <a:t> the correlations between attributes</a:t>
            </a:r>
          </a:p>
          <a:p>
            <a:r>
              <a:rPr lang="en-GB" dirty="0"/>
              <a:t>https://</a:t>
            </a:r>
            <a:r>
              <a:rPr lang="en-GB" dirty="0" err="1"/>
              <a:t>www.kaggle.com</a:t>
            </a:r>
            <a:r>
              <a:rPr lang="en-GB" dirty="0"/>
              <a:t>/datasets/ruchi798/data-science-job-salaries</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58</a:t>
            </a:fld>
            <a:endParaRPr lang="it-IT" dirty="0"/>
          </a:p>
        </p:txBody>
      </p:sp>
      <p:pic>
        <p:nvPicPr>
          <p:cNvPr id="6" name="Content Placeholder 5">
            <a:extLst>
              <a:ext uri="{FF2B5EF4-FFF2-40B4-BE49-F238E27FC236}">
                <a16:creationId xmlns:a16="http://schemas.microsoft.com/office/drawing/2014/main" id="{F55DC687-22CB-AC66-64F3-99124C4A76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56572"/>
            <a:ext cx="5384800" cy="3813218"/>
          </a:xfrm>
        </p:spPr>
      </p:pic>
    </p:spTree>
    <p:extLst>
      <p:ext uri="{BB962C8B-B14F-4D97-AF65-F5344CB8AC3E}">
        <p14:creationId xmlns:p14="http://schemas.microsoft.com/office/powerpoint/2010/main" val="1948675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Validation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Autofit/>
          </a:bodyPr>
          <a:lstStyle/>
          <a:p>
            <a:r>
              <a:rPr lang="en-GB" sz="1800" dirty="0"/>
              <a:t>Data validation refers to the process of ensuring the accuracy and quality of data. It is implemented by building several checks into a system or report to ensure the logical consistency of input and stored data.</a:t>
            </a:r>
          </a:p>
          <a:p>
            <a:pPr lvl="1"/>
            <a:r>
              <a:rPr lang="en-GB" sz="1800" dirty="0">
                <a:solidFill>
                  <a:schemeClr val="accent6">
                    <a:lumMod val="75000"/>
                  </a:schemeClr>
                </a:solidFill>
              </a:rPr>
              <a:t>Data Type Check</a:t>
            </a:r>
            <a:r>
              <a:rPr lang="en-GB" sz="1800" dirty="0"/>
              <a:t>: For example, a field might only accept numeric data. If this is the case, then any data containing other characters such as letters or special symbols should be rejected by the system.</a:t>
            </a:r>
          </a:p>
          <a:p>
            <a:pPr lvl="1"/>
            <a:r>
              <a:rPr lang="en-GB" sz="1800" dirty="0">
                <a:solidFill>
                  <a:schemeClr val="accent6">
                    <a:lumMod val="75000"/>
                  </a:schemeClr>
                </a:solidFill>
              </a:rPr>
              <a:t>Code Check</a:t>
            </a:r>
            <a:r>
              <a:rPr lang="en-GB" sz="1800" dirty="0"/>
              <a:t>: For example, it is easier to verify that a postal code is valid by checking it against a list of valid codes. </a:t>
            </a:r>
          </a:p>
          <a:p>
            <a:pPr lvl="1"/>
            <a:r>
              <a:rPr lang="en-GB" sz="1800" dirty="0">
                <a:solidFill>
                  <a:schemeClr val="accent6">
                    <a:lumMod val="75000"/>
                  </a:schemeClr>
                </a:solidFill>
              </a:rPr>
              <a:t>Range Check</a:t>
            </a:r>
            <a:r>
              <a:rPr lang="en-GB" sz="1800" dirty="0"/>
              <a:t>: For example, latitude and longitude are commonly used in geographic data. A latitude value should be between -90 and 90, while a longitude value must be between -180 and 180. Any values out of this range are invalid.</a:t>
            </a:r>
          </a:p>
          <a:p>
            <a:pPr lvl="1"/>
            <a:r>
              <a:rPr lang="en-GB" sz="1800" dirty="0">
                <a:solidFill>
                  <a:schemeClr val="accent6">
                    <a:lumMod val="75000"/>
                  </a:schemeClr>
                </a:solidFill>
              </a:rPr>
              <a:t>Format Check</a:t>
            </a:r>
            <a:r>
              <a:rPr lang="en-GB" sz="1800" dirty="0"/>
              <a:t>: For example, Many data types follow a certain predefined format. A common use case is date columns that are stored in a fixed format like “YYYY-MM-DD” or “DD-MM-YYYY.” </a:t>
            </a:r>
          </a:p>
          <a:p>
            <a:pPr lvl="1"/>
            <a:r>
              <a:rPr lang="en-GB" sz="1800" dirty="0">
                <a:solidFill>
                  <a:schemeClr val="accent6">
                    <a:lumMod val="75000"/>
                  </a:schemeClr>
                </a:solidFill>
              </a:rPr>
              <a:t>Consistency Check</a:t>
            </a:r>
            <a:r>
              <a:rPr lang="en-GB" sz="1800" dirty="0"/>
              <a:t>: For example, checking if the delivery date is after the shipping date for a parcel.</a:t>
            </a:r>
          </a:p>
          <a:p>
            <a:pPr lvl="1"/>
            <a:r>
              <a:rPr lang="en-GB" sz="1800" dirty="0">
                <a:solidFill>
                  <a:schemeClr val="accent6">
                    <a:lumMod val="75000"/>
                  </a:schemeClr>
                </a:solidFill>
              </a:rPr>
              <a:t>Uniqueness Check</a:t>
            </a:r>
            <a:r>
              <a:rPr lang="en-GB" sz="1800" dirty="0"/>
              <a:t>: For example, checking that an item is not entered multiple times into a database.</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59</a:t>
            </a:fld>
            <a:endParaRPr lang="it-IT" dirty="0"/>
          </a:p>
        </p:txBody>
      </p:sp>
    </p:spTree>
    <p:extLst>
      <p:ext uri="{BB962C8B-B14F-4D97-AF65-F5344CB8AC3E}">
        <p14:creationId xmlns:p14="http://schemas.microsoft.com/office/powerpoint/2010/main" val="377931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12" name="Content Placeholder 11">
            <a:extLst>
              <a:ext uri="{FF2B5EF4-FFF2-40B4-BE49-F238E27FC236}">
                <a16:creationId xmlns:a16="http://schemas.microsoft.com/office/drawing/2014/main" id="{8622068C-B4DE-061E-660C-F3E05FD0A5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464152" cy="6860434"/>
          </a:xfrm>
        </p:spPr>
      </p:pic>
      <p:pic>
        <p:nvPicPr>
          <p:cNvPr id="16" name="Picture 15">
            <a:extLst>
              <a:ext uri="{FF2B5EF4-FFF2-40B4-BE49-F238E27FC236}">
                <a16:creationId xmlns:a16="http://schemas.microsoft.com/office/drawing/2014/main" id="{605B8A65-07E8-54EC-1560-9F34942F3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152" y="0"/>
            <a:ext cx="4846320" cy="6858000"/>
          </a:xfrm>
          <a:prstGeom prst="rect">
            <a:avLst/>
          </a:prstGeom>
        </p:spPr>
      </p:pic>
    </p:spTree>
    <p:extLst>
      <p:ext uri="{BB962C8B-B14F-4D97-AF65-F5344CB8AC3E}">
        <p14:creationId xmlns:p14="http://schemas.microsoft.com/office/powerpoint/2010/main" val="2258486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Validation (Statistical)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sz="half" idx="1"/>
          </p:nvPr>
        </p:nvSpPr>
        <p:spPr/>
        <p:txBody>
          <a:bodyPr>
            <a:noAutofit/>
          </a:bodyPr>
          <a:lstStyle/>
          <a:p>
            <a:r>
              <a:rPr lang="en-GB" sz="2000" i="1" dirty="0"/>
              <a:t>garbage in garbage out</a:t>
            </a:r>
            <a:endParaRPr lang="en-GB" sz="2000" dirty="0"/>
          </a:p>
          <a:p>
            <a:r>
              <a:rPr lang="en-GB" sz="2000" dirty="0"/>
              <a:t>Models get re-trained with incremental data. </a:t>
            </a:r>
            <a:r>
              <a:rPr lang="en-GB" sz="2000" dirty="0">
                <a:solidFill>
                  <a:schemeClr val="accent6">
                    <a:lumMod val="75000"/>
                  </a:schemeClr>
                </a:solidFill>
              </a:rPr>
              <a:t>The model makes predictions with new incoming data and the same data is added with actual labels and used for retraining</a:t>
            </a:r>
            <a:r>
              <a:rPr lang="en-GB" sz="2000" dirty="0"/>
              <a:t>.</a:t>
            </a:r>
          </a:p>
          <a:p>
            <a:r>
              <a:rPr lang="en-GB" sz="2000" dirty="0"/>
              <a:t>Since In each iteration, newly added data is generally a small fraction of overall training data, hence, the changes in model accuracy will be easily missed and the errors will keep adding with time. ​​​​​​​ ​​​​​​​​​​​​​​</a:t>
            </a:r>
          </a:p>
          <a:p>
            <a:r>
              <a:rPr lang="en-GB" sz="2000" dirty="0"/>
              <a:t>https://</a:t>
            </a:r>
            <a:r>
              <a:rPr lang="en-GB" sz="2000" dirty="0" err="1"/>
              <a:t>www.kdnuggets.com</a:t>
            </a:r>
            <a:r>
              <a:rPr lang="en-GB" sz="2000" dirty="0"/>
              <a:t>/2021/05/data-validation-machine-learning-</a:t>
            </a:r>
            <a:r>
              <a:rPr lang="en-GB" sz="2000" dirty="0" err="1"/>
              <a:t>imperative.html</a:t>
            </a:r>
            <a:endParaRPr lang="en-IT" sz="2000" dirty="0"/>
          </a:p>
        </p:txBody>
      </p:sp>
      <p:pic>
        <p:nvPicPr>
          <p:cNvPr id="7" name="Content Placeholder 6" descr="Diagram, venn diagram&#10;&#10;Description automatically generated">
            <a:extLst>
              <a:ext uri="{FF2B5EF4-FFF2-40B4-BE49-F238E27FC236}">
                <a16:creationId xmlns:a16="http://schemas.microsoft.com/office/drawing/2014/main" id="{5A17AB28-A217-8B84-173F-DA08AD60327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39622" y="1541169"/>
            <a:ext cx="4320480" cy="2644374"/>
          </a:xfrm>
        </p:spPr>
      </p:pic>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60</a:t>
            </a:fld>
            <a:endParaRPr lang="it-IT" dirty="0"/>
          </a:p>
        </p:txBody>
      </p:sp>
      <p:pic>
        <p:nvPicPr>
          <p:cNvPr id="9" name="Picture 8" descr="Diagram&#10;&#10;Description automatically generated">
            <a:extLst>
              <a:ext uri="{FF2B5EF4-FFF2-40B4-BE49-F238E27FC236}">
                <a16:creationId xmlns:a16="http://schemas.microsoft.com/office/drawing/2014/main" id="{B183E922-784B-3D30-2CE3-B026A01D3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2" y="4244576"/>
            <a:ext cx="5321250" cy="2483250"/>
          </a:xfrm>
          <a:prstGeom prst="rect">
            <a:avLst/>
          </a:prstGeom>
        </p:spPr>
      </p:pic>
    </p:spTree>
    <p:extLst>
      <p:ext uri="{BB962C8B-B14F-4D97-AF65-F5344CB8AC3E}">
        <p14:creationId xmlns:p14="http://schemas.microsoft.com/office/powerpoint/2010/main" val="30366263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Wrangling</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rmAutofit fontScale="92500"/>
          </a:bodyPr>
          <a:lstStyle/>
          <a:p>
            <a:r>
              <a:rPr lang="en-GB" sz="2400" dirty="0"/>
              <a:t>Wrangling includes the following operations (from the book </a:t>
            </a:r>
            <a:r>
              <a:rPr lang="en-GB" sz="2400" dirty="0">
                <a:hlinkClick r:id="rId2"/>
              </a:rPr>
              <a:t>“Principles of Data Wrangling”</a:t>
            </a:r>
            <a:r>
              <a:rPr lang="en-GB" sz="2400" dirty="0"/>
              <a:t>)</a:t>
            </a:r>
          </a:p>
          <a:p>
            <a:pPr lvl="1"/>
            <a:r>
              <a:rPr lang="en-GB" sz="1800" dirty="0"/>
              <a:t>Reordering record fields by moving columns</a:t>
            </a:r>
          </a:p>
          <a:p>
            <a:pPr lvl="1"/>
            <a:r>
              <a:rPr lang="en-GB" sz="1800" dirty="0"/>
              <a:t>Creating new record fields through extracting values</a:t>
            </a:r>
          </a:p>
          <a:p>
            <a:pPr lvl="1"/>
            <a:r>
              <a:rPr lang="en-GB" sz="1800" dirty="0"/>
              <a:t>Combining multiple record fields into a single record field</a:t>
            </a:r>
          </a:p>
          <a:p>
            <a:pPr lvl="1"/>
            <a:r>
              <a:rPr lang="en-GB" sz="1800" dirty="0"/>
              <a:t>Filtering datasets by removing sets of records</a:t>
            </a:r>
          </a:p>
          <a:p>
            <a:pPr lvl="1"/>
            <a:r>
              <a:rPr lang="en-GB" sz="1800" dirty="0"/>
              <a:t>Shifting the granularity of the dataset and the fields associated with records through aggregations and pivots.</a:t>
            </a:r>
          </a:p>
          <a:p>
            <a:pPr lvl="1"/>
            <a:r>
              <a:rPr lang="en-GB" sz="1800" dirty="0"/>
              <a:t>Fixing or removing outliers</a:t>
            </a:r>
          </a:p>
          <a:p>
            <a:pPr lvl="1"/>
            <a:r>
              <a:rPr lang="en-GB" sz="1800" dirty="0"/>
              <a:t>Dealing with missing values (</a:t>
            </a:r>
            <a:r>
              <a:rPr lang="en-GB" sz="1800" dirty="0" err="1"/>
              <a:t>NaN</a:t>
            </a:r>
            <a:r>
              <a:rPr lang="en-GB" sz="1800" dirty="0"/>
              <a:t> can be replaced with mean, mode, the most frequent value of the column or simply by dropping the row).</a:t>
            </a:r>
          </a:p>
          <a:p>
            <a:pPr lvl="1"/>
            <a:r>
              <a:rPr lang="en-GB" sz="1800" dirty="0"/>
              <a:t>Reshaping data according to the requirements, where new data can be added or pre-existing data can be modified.</a:t>
            </a:r>
          </a:p>
          <a:p>
            <a:pPr marL="457200" lvl="1" indent="0">
              <a:buNone/>
            </a:pPr>
            <a:endParaRPr lang="en-GB" sz="1800" dirty="0"/>
          </a:p>
          <a:p>
            <a:r>
              <a:rPr lang="en-GB" sz="2400" dirty="0"/>
              <a:t>https://</a:t>
            </a:r>
            <a:r>
              <a:rPr lang="en-GB" sz="2400" dirty="0" err="1"/>
              <a:t>www.geeksforgeeks.org</a:t>
            </a:r>
            <a:r>
              <a:rPr lang="en-GB" sz="2400" dirty="0"/>
              <a:t>/data-wrangling-in-python/</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30326001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677A-6F8B-84B8-1C5C-60330B31CB05}"/>
              </a:ext>
            </a:extLst>
          </p:cNvPr>
          <p:cNvSpPr>
            <a:spLocks noGrp="1"/>
          </p:cNvSpPr>
          <p:nvPr>
            <p:ph type="title"/>
          </p:nvPr>
        </p:nvSpPr>
        <p:spPr/>
        <p:txBody>
          <a:bodyPr/>
          <a:lstStyle/>
          <a:p>
            <a:r>
              <a:rPr lang="en-IT" dirty="0"/>
              <a:t>Labelling</a:t>
            </a:r>
          </a:p>
        </p:txBody>
      </p:sp>
      <p:sp>
        <p:nvSpPr>
          <p:cNvPr id="3" name="Content Placeholder 2">
            <a:extLst>
              <a:ext uri="{FF2B5EF4-FFF2-40B4-BE49-F238E27FC236}">
                <a16:creationId xmlns:a16="http://schemas.microsoft.com/office/drawing/2014/main" id="{44B599D4-367D-B86E-CCBB-E2D4A4D10104}"/>
              </a:ext>
            </a:extLst>
          </p:cNvPr>
          <p:cNvSpPr>
            <a:spLocks noGrp="1"/>
          </p:cNvSpPr>
          <p:nvPr>
            <p:ph sz="half" idx="1"/>
          </p:nvPr>
        </p:nvSpPr>
        <p:spPr/>
        <p:txBody>
          <a:bodyPr>
            <a:noAutofit/>
          </a:bodyPr>
          <a:lstStyle/>
          <a:p>
            <a:r>
              <a:rPr lang="en-GB" sz="2400" dirty="0"/>
              <a:t>Data </a:t>
            </a:r>
            <a:r>
              <a:rPr lang="en-GB" sz="2400" dirty="0" err="1"/>
              <a:t>labeling</a:t>
            </a:r>
            <a:r>
              <a:rPr lang="en-GB" sz="2400" dirty="0"/>
              <a:t> is the process of identifying raw data (images, text files, videos, etc.) and adding one or more meaningful and informative labels to provide context so that a machine learning model can learn from it. </a:t>
            </a:r>
          </a:p>
          <a:p>
            <a:pPr lvl="1"/>
            <a:r>
              <a:rPr lang="en-GB" sz="1800" dirty="0">
                <a:solidFill>
                  <a:schemeClr val="accent6">
                    <a:lumMod val="75000"/>
                  </a:schemeClr>
                </a:solidFill>
              </a:rPr>
              <a:t>Accuracy</a:t>
            </a:r>
            <a:r>
              <a:rPr lang="en-GB" sz="1800" dirty="0"/>
              <a:t> in data </a:t>
            </a:r>
            <a:r>
              <a:rPr lang="en-GB" sz="1800" dirty="0" err="1"/>
              <a:t>labeling</a:t>
            </a:r>
            <a:r>
              <a:rPr lang="en-GB" sz="1800" dirty="0"/>
              <a:t> measures how close the </a:t>
            </a:r>
            <a:r>
              <a:rPr lang="en-GB" sz="1800" dirty="0" err="1"/>
              <a:t>labeling</a:t>
            </a:r>
            <a:r>
              <a:rPr lang="en-GB" sz="1800" dirty="0"/>
              <a:t> is to ground truth, or how well the </a:t>
            </a:r>
            <a:r>
              <a:rPr lang="en-GB" sz="1800" dirty="0" err="1"/>
              <a:t>labeled</a:t>
            </a:r>
            <a:r>
              <a:rPr lang="en-GB" sz="1800" dirty="0"/>
              <a:t> features in the data are consistent with real-world conditions. </a:t>
            </a:r>
          </a:p>
          <a:p>
            <a:pPr lvl="1"/>
            <a:r>
              <a:rPr lang="en-GB" sz="1800" dirty="0">
                <a:solidFill>
                  <a:schemeClr val="accent6">
                    <a:lumMod val="75000"/>
                  </a:schemeClr>
                </a:solidFill>
              </a:rPr>
              <a:t>Quality</a:t>
            </a:r>
            <a:r>
              <a:rPr lang="en-GB" sz="1800" dirty="0"/>
              <a:t> in data </a:t>
            </a:r>
            <a:r>
              <a:rPr lang="en-GB" sz="1800" dirty="0" err="1"/>
              <a:t>labeling</a:t>
            </a:r>
            <a:r>
              <a:rPr lang="en-GB" sz="1800" dirty="0"/>
              <a:t> is about accuracy across the overall dataset. Does the work of all of your </a:t>
            </a:r>
            <a:r>
              <a:rPr lang="en-GB" sz="1800" dirty="0" err="1"/>
              <a:t>labelers</a:t>
            </a:r>
            <a:r>
              <a:rPr lang="en-GB" sz="1800" dirty="0"/>
              <a:t> look the same? Is </a:t>
            </a:r>
            <a:r>
              <a:rPr lang="en-GB" sz="1800" dirty="0" err="1"/>
              <a:t>labeling</a:t>
            </a:r>
            <a:r>
              <a:rPr lang="en-GB" sz="1800" dirty="0"/>
              <a:t> consistently accurate across your datasets? </a:t>
            </a:r>
          </a:p>
        </p:txBody>
      </p:sp>
      <p:sp>
        <p:nvSpPr>
          <p:cNvPr id="9" name="Content Placeholder 8">
            <a:extLst>
              <a:ext uri="{FF2B5EF4-FFF2-40B4-BE49-F238E27FC236}">
                <a16:creationId xmlns:a16="http://schemas.microsoft.com/office/drawing/2014/main" id="{F15A64BB-3D7E-76C3-1DED-8FF3C383F0C7}"/>
              </a:ext>
            </a:extLst>
          </p:cNvPr>
          <p:cNvSpPr>
            <a:spLocks noGrp="1"/>
          </p:cNvSpPr>
          <p:nvPr>
            <p:ph sz="half" idx="2"/>
          </p:nvPr>
        </p:nvSpPr>
        <p:spPr/>
        <p:txBody>
          <a:bodyPr>
            <a:normAutofit/>
          </a:bodyPr>
          <a:lstStyle/>
          <a:p>
            <a:r>
              <a:rPr lang="en-GB" dirty="0"/>
              <a:t>Data </a:t>
            </a:r>
            <a:r>
              <a:rPr lang="en-GB" dirty="0" err="1"/>
              <a:t>labeling</a:t>
            </a:r>
            <a:r>
              <a:rPr lang="en-GB" dirty="0"/>
              <a:t> includes a wide array of tasks:</a:t>
            </a:r>
          </a:p>
          <a:p>
            <a:pPr lvl="1"/>
            <a:r>
              <a:rPr lang="en-GB" dirty="0"/>
              <a:t>Using </a:t>
            </a:r>
            <a:r>
              <a:rPr lang="en-GB" dirty="0">
                <a:solidFill>
                  <a:schemeClr val="accent6">
                    <a:lumMod val="75000"/>
                  </a:schemeClr>
                </a:solidFill>
              </a:rPr>
              <a:t>tools</a:t>
            </a:r>
            <a:r>
              <a:rPr lang="en-GB" dirty="0"/>
              <a:t> vs </a:t>
            </a:r>
            <a:r>
              <a:rPr lang="en-GB" dirty="0">
                <a:solidFill>
                  <a:schemeClr val="accent6">
                    <a:lumMod val="75000"/>
                  </a:schemeClr>
                </a:solidFill>
              </a:rPr>
              <a:t>data </a:t>
            </a:r>
            <a:r>
              <a:rPr lang="en-GB" dirty="0" err="1">
                <a:solidFill>
                  <a:schemeClr val="accent6">
                    <a:lumMod val="75000"/>
                  </a:schemeClr>
                </a:solidFill>
              </a:rPr>
              <a:t>labelers</a:t>
            </a:r>
            <a:endParaRPr lang="en-GB" dirty="0"/>
          </a:p>
          <a:p>
            <a:pPr lvl="1"/>
            <a:r>
              <a:rPr lang="en-GB" dirty="0"/>
              <a:t>Quality assurance for data </a:t>
            </a:r>
            <a:r>
              <a:rPr lang="en-GB" dirty="0" err="1"/>
              <a:t>labeling</a:t>
            </a:r>
            <a:endParaRPr lang="en-GB" dirty="0"/>
          </a:p>
          <a:p>
            <a:pPr lvl="1"/>
            <a:r>
              <a:rPr lang="en-GB" dirty="0"/>
              <a:t>Training of new team members</a:t>
            </a:r>
          </a:p>
          <a:p>
            <a:pPr lvl="1"/>
            <a:r>
              <a:rPr lang="en-GB" dirty="0"/>
              <a:t>Project planning, process operationalization, and measurement of success</a:t>
            </a:r>
          </a:p>
          <a:p>
            <a:endParaRPr lang="en-IT" dirty="0"/>
          </a:p>
        </p:txBody>
      </p:sp>
      <p:sp>
        <p:nvSpPr>
          <p:cNvPr id="4" name="Slide Number Placeholder 3">
            <a:extLst>
              <a:ext uri="{FF2B5EF4-FFF2-40B4-BE49-F238E27FC236}">
                <a16:creationId xmlns:a16="http://schemas.microsoft.com/office/drawing/2014/main" id="{327F3C94-CD7B-215A-C4F7-9DD145CCC849}"/>
              </a:ext>
            </a:extLst>
          </p:cNvPr>
          <p:cNvSpPr>
            <a:spLocks noGrp="1"/>
          </p:cNvSpPr>
          <p:nvPr>
            <p:ph type="sldNum" sz="quarter" idx="12"/>
          </p:nvPr>
        </p:nvSpPr>
        <p:spPr/>
        <p:txBody>
          <a:bodyPr/>
          <a:lstStyle/>
          <a:p>
            <a:fld id="{D2040F39-7941-49A4-B48D-F201B18B6351}" type="slidenum">
              <a:rPr lang="it-IT" smtClean="0"/>
              <a:pPr/>
              <a:t>62</a:t>
            </a:fld>
            <a:endParaRPr lang="it-IT" dirty="0"/>
          </a:p>
        </p:txBody>
      </p:sp>
      <p:sp>
        <p:nvSpPr>
          <p:cNvPr id="5" name="Content Placeholder 2">
            <a:extLst>
              <a:ext uri="{FF2B5EF4-FFF2-40B4-BE49-F238E27FC236}">
                <a16:creationId xmlns:a16="http://schemas.microsoft.com/office/drawing/2014/main" id="{98B332B3-15F5-F072-9539-D0764E49B9B4}"/>
              </a:ext>
            </a:extLst>
          </p:cNvPr>
          <p:cNvSpPr txBox="1">
            <a:spLocks/>
          </p:cNvSpPr>
          <p:nvPr/>
        </p:nvSpPr>
        <p:spPr>
          <a:xfrm>
            <a:off x="6197600" y="1600201"/>
            <a:ext cx="5384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GB" sz="2000" dirty="0"/>
          </a:p>
          <a:p>
            <a:endParaRPr lang="en-GB" sz="2000" dirty="0"/>
          </a:p>
        </p:txBody>
      </p:sp>
    </p:spTree>
    <p:extLst>
      <p:ext uri="{BB962C8B-B14F-4D97-AF65-F5344CB8AC3E}">
        <p14:creationId xmlns:p14="http://schemas.microsoft.com/office/powerpoint/2010/main" val="18264138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677A-6F8B-84B8-1C5C-60330B31CB05}"/>
              </a:ext>
            </a:extLst>
          </p:cNvPr>
          <p:cNvSpPr>
            <a:spLocks noGrp="1"/>
          </p:cNvSpPr>
          <p:nvPr>
            <p:ph type="title"/>
          </p:nvPr>
        </p:nvSpPr>
        <p:spPr/>
        <p:txBody>
          <a:bodyPr/>
          <a:lstStyle/>
          <a:p>
            <a:r>
              <a:rPr lang="en-IT" dirty="0"/>
              <a:t>Labelling (HITL)</a:t>
            </a:r>
          </a:p>
        </p:txBody>
      </p:sp>
      <p:sp>
        <p:nvSpPr>
          <p:cNvPr id="10" name="Content Placeholder 9">
            <a:extLst>
              <a:ext uri="{FF2B5EF4-FFF2-40B4-BE49-F238E27FC236}">
                <a16:creationId xmlns:a16="http://schemas.microsoft.com/office/drawing/2014/main" id="{F43BD87C-150E-7E15-3355-FECBD6E54845}"/>
              </a:ext>
            </a:extLst>
          </p:cNvPr>
          <p:cNvSpPr>
            <a:spLocks noGrp="1"/>
          </p:cNvSpPr>
          <p:nvPr>
            <p:ph sz="half" idx="1"/>
          </p:nvPr>
        </p:nvSpPr>
        <p:spPr/>
        <p:txBody>
          <a:bodyPr>
            <a:normAutofit fontScale="77500" lnSpcReduction="20000"/>
          </a:bodyPr>
          <a:lstStyle/>
          <a:p>
            <a:r>
              <a:rPr lang="en-GB" dirty="0"/>
              <a:t>Organizations use a combination of software, processes, and people to clean, structure, or label data. In general, you have four options for your data </a:t>
            </a:r>
            <a:r>
              <a:rPr lang="en-GB" dirty="0" err="1"/>
              <a:t>labeling</a:t>
            </a:r>
            <a:r>
              <a:rPr lang="en-GB" dirty="0"/>
              <a:t> workforce:</a:t>
            </a:r>
          </a:p>
          <a:p>
            <a:pPr lvl="1"/>
            <a:r>
              <a:rPr lang="en-GB" dirty="0">
                <a:solidFill>
                  <a:schemeClr val="accent6">
                    <a:lumMod val="75000"/>
                  </a:schemeClr>
                </a:solidFill>
              </a:rPr>
              <a:t>Employees</a:t>
            </a:r>
            <a:r>
              <a:rPr lang="en-GB" dirty="0"/>
              <a:t> - They are on your payroll, either full-time or part-time. Their job description may not include data </a:t>
            </a:r>
            <a:r>
              <a:rPr lang="en-GB" dirty="0" err="1"/>
              <a:t>labeling</a:t>
            </a:r>
            <a:r>
              <a:rPr lang="en-GB" dirty="0"/>
              <a:t>. </a:t>
            </a:r>
          </a:p>
          <a:p>
            <a:pPr lvl="1"/>
            <a:r>
              <a:rPr lang="en-GB" dirty="0">
                <a:solidFill>
                  <a:schemeClr val="accent6">
                    <a:lumMod val="75000"/>
                  </a:schemeClr>
                </a:solidFill>
              </a:rPr>
              <a:t>Managed teams </a:t>
            </a:r>
            <a:r>
              <a:rPr lang="en-GB" dirty="0"/>
              <a:t>- You use vetted, trained, and actively managed data </a:t>
            </a:r>
            <a:r>
              <a:rPr lang="en-GB" dirty="0" err="1"/>
              <a:t>labelers</a:t>
            </a:r>
            <a:r>
              <a:rPr lang="en-GB" dirty="0"/>
              <a:t> (e.g., </a:t>
            </a:r>
            <a:r>
              <a:rPr lang="en-GB" dirty="0" err="1"/>
              <a:t>CloudFactory</a:t>
            </a:r>
            <a:r>
              <a:rPr lang="en-GB" dirty="0"/>
              <a:t>).</a:t>
            </a:r>
          </a:p>
          <a:p>
            <a:pPr lvl="1"/>
            <a:r>
              <a:rPr lang="en-GB" dirty="0">
                <a:solidFill>
                  <a:schemeClr val="accent6">
                    <a:lumMod val="75000"/>
                  </a:schemeClr>
                </a:solidFill>
              </a:rPr>
              <a:t>Contractors</a:t>
            </a:r>
            <a:r>
              <a:rPr lang="en-GB" dirty="0"/>
              <a:t> - They are temporary or freelance workers.</a:t>
            </a:r>
          </a:p>
          <a:p>
            <a:pPr lvl="1"/>
            <a:r>
              <a:rPr lang="en-GB" dirty="0">
                <a:solidFill>
                  <a:schemeClr val="accent6">
                    <a:lumMod val="75000"/>
                  </a:schemeClr>
                </a:solidFill>
              </a:rPr>
              <a:t>Crowdsourcing</a:t>
            </a:r>
            <a:r>
              <a:rPr lang="en-GB" dirty="0"/>
              <a:t> - You use a third-party platform to access large numbers of workers at once.</a:t>
            </a:r>
            <a:endParaRPr lang="en-IT" dirty="0"/>
          </a:p>
        </p:txBody>
      </p:sp>
      <p:sp>
        <p:nvSpPr>
          <p:cNvPr id="4" name="Slide Number Placeholder 3">
            <a:extLst>
              <a:ext uri="{FF2B5EF4-FFF2-40B4-BE49-F238E27FC236}">
                <a16:creationId xmlns:a16="http://schemas.microsoft.com/office/drawing/2014/main" id="{327F3C94-CD7B-215A-C4F7-9DD145CCC849}"/>
              </a:ext>
            </a:extLst>
          </p:cNvPr>
          <p:cNvSpPr>
            <a:spLocks noGrp="1"/>
          </p:cNvSpPr>
          <p:nvPr>
            <p:ph type="sldNum" sz="quarter" idx="12"/>
          </p:nvPr>
        </p:nvSpPr>
        <p:spPr/>
        <p:txBody>
          <a:bodyPr/>
          <a:lstStyle/>
          <a:p>
            <a:fld id="{D2040F39-7941-49A4-B48D-F201B18B6351}" type="slidenum">
              <a:rPr lang="it-IT" smtClean="0"/>
              <a:pPr/>
              <a:t>63</a:t>
            </a:fld>
            <a:endParaRPr lang="it-IT" dirty="0"/>
          </a:p>
        </p:txBody>
      </p:sp>
      <p:sp>
        <p:nvSpPr>
          <p:cNvPr id="5" name="Content Placeholder 2">
            <a:extLst>
              <a:ext uri="{FF2B5EF4-FFF2-40B4-BE49-F238E27FC236}">
                <a16:creationId xmlns:a16="http://schemas.microsoft.com/office/drawing/2014/main" id="{98B332B3-15F5-F072-9539-D0764E49B9B4}"/>
              </a:ext>
            </a:extLst>
          </p:cNvPr>
          <p:cNvSpPr txBox="1">
            <a:spLocks/>
          </p:cNvSpPr>
          <p:nvPr/>
        </p:nvSpPr>
        <p:spPr>
          <a:xfrm>
            <a:off x="6197600" y="1600201"/>
            <a:ext cx="5384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GB" sz="2000" dirty="0"/>
          </a:p>
          <a:p>
            <a:endParaRPr lang="en-GB" sz="2000" dirty="0"/>
          </a:p>
        </p:txBody>
      </p:sp>
      <p:sp>
        <p:nvSpPr>
          <p:cNvPr id="14" name="Content Placeholder 13">
            <a:extLst>
              <a:ext uri="{FF2B5EF4-FFF2-40B4-BE49-F238E27FC236}">
                <a16:creationId xmlns:a16="http://schemas.microsoft.com/office/drawing/2014/main" id="{E1DD6525-966A-7BAD-E27C-57BAA419E864}"/>
              </a:ext>
            </a:extLst>
          </p:cNvPr>
          <p:cNvSpPr>
            <a:spLocks noGrp="1"/>
          </p:cNvSpPr>
          <p:nvPr>
            <p:ph sz="half" idx="2"/>
          </p:nvPr>
        </p:nvSpPr>
        <p:spPr/>
        <p:txBody>
          <a:bodyPr>
            <a:normAutofit fontScale="77500" lnSpcReduction="20000"/>
          </a:bodyPr>
          <a:lstStyle/>
          <a:p>
            <a:r>
              <a:rPr lang="en-GB" dirty="0">
                <a:solidFill>
                  <a:srgbClr val="1A212B"/>
                </a:solidFill>
              </a:rPr>
              <a:t>How is quality measured in data </a:t>
            </a:r>
            <a:r>
              <a:rPr lang="en-GB" dirty="0" err="1">
                <a:solidFill>
                  <a:srgbClr val="1A212B"/>
                </a:solidFill>
              </a:rPr>
              <a:t>labeling</a:t>
            </a:r>
            <a:r>
              <a:rPr lang="en-GB" dirty="0">
                <a:solidFill>
                  <a:srgbClr val="1A212B"/>
                </a:solidFill>
              </a:rPr>
              <a:t>?</a:t>
            </a:r>
          </a:p>
          <a:p>
            <a:pPr lvl="1"/>
            <a:r>
              <a:rPr lang="en-GB" dirty="0">
                <a:solidFill>
                  <a:schemeClr val="accent6">
                    <a:lumMod val="75000"/>
                  </a:schemeClr>
                </a:solidFill>
              </a:rPr>
              <a:t>Gold standard </a:t>
            </a:r>
            <a:r>
              <a:rPr lang="en-GB" dirty="0">
                <a:solidFill>
                  <a:srgbClr val="1A212B"/>
                </a:solidFill>
              </a:rPr>
              <a:t>- There’s a correct answer for the task. Measure quality based on correct and incorrect tasks.</a:t>
            </a:r>
          </a:p>
          <a:p>
            <a:pPr lvl="1"/>
            <a:r>
              <a:rPr lang="en-GB" dirty="0">
                <a:solidFill>
                  <a:schemeClr val="accent6">
                    <a:lumMod val="75000"/>
                  </a:schemeClr>
                </a:solidFill>
              </a:rPr>
              <a:t>Sample review </a:t>
            </a:r>
            <a:r>
              <a:rPr lang="en-GB" dirty="0">
                <a:solidFill>
                  <a:srgbClr val="1A212B"/>
                </a:solidFill>
              </a:rPr>
              <a:t>- Select a random sample of completed tasks. A more experienced worker, such as a team lead or project manager, reviews the sample for accuracy.</a:t>
            </a:r>
          </a:p>
          <a:p>
            <a:pPr lvl="1"/>
            <a:r>
              <a:rPr lang="en-GB" dirty="0">
                <a:solidFill>
                  <a:schemeClr val="accent6">
                    <a:lumMod val="75000"/>
                  </a:schemeClr>
                </a:solidFill>
              </a:rPr>
              <a:t>Consensus</a:t>
            </a:r>
            <a:r>
              <a:rPr lang="en-GB" dirty="0">
                <a:solidFill>
                  <a:srgbClr val="1A212B"/>
                </a:solidFill>
              </a:rPr>
              <a:t> - Assign several people do the same task, and the correct answer is the one that comes back from the majority of </a:t>
            </a:r>
            <a:r>
              <a:rPr lang="en-GB" dirty="0" err="1">
                <a:solidFill>
                  <a:srgbClr val="1A212B"/>
                </a:solidFill>
              </a:rPr>
              <a:t>labelers</a:t>
            </a:r>
            <a:r>
              <a:rPr lang="en-GB" dirty="0">
                <a:solidFill>
                  <a:srgbClr val="1A212B"/>
                </a:solidFill>
              </a:rPr>
              <a:t>. </a:t>
            </a:r>
            <a:r>
              <a:rPr lang="en-GB" dirty="0">
                <a:solidFill>
                  <a:schemeClr val="accent6">
                    <a:lumMod val="75000"/>
                  </a:schemeClr>
                </a:solidFill>
              </a:rPr>
              <a:t>Intersection over union (</a:t>
            </a:r>
            <a:r>
              <a:rPr lang="en-GB" dirty="0" err="1">
                <a:solidFill>
                  <a:schemeClr val="accent6">
                    <a:lumMod val="75000"/>
                  </a:schemeClr>
                </a:solidFill>
              </a:rPr>
              <a:t>IoU</a:t>
            </a:r>
            <a:r>
              <a:rPr lang="en-GB" dirty="0">
                <a:solidFill>
                  <a:schemeClr val="accent6">
                    <a:lumMod val="75000"/>
                  </a:schemeClr>
                </a:solidFill>
              </a:rPr>
              <a:t>) </a:t>
            </a:r>
            <a:r>
              <a:rPr lang="en-GB" dirty="0">
                <a:solidFill>
                  <a:srgbClr val="1A212B"/>
                </a:solidFill>
              </a:rPr>
              <a:t>is a consensus model often used in object detection within images. It combines people and automation to compare the bounding boxes of your hand-labelled ground truth images with the predicted bounding boxes from your model.</a:t>
            </a:r>
          </a:p>
          <a:p>
            <a:endParaRPr lang="en-IT" dirty="0"/>
          </a:p>
          <a:p>
            <a:endParaRPr lang="en-IT" dirty="0"/>
          </a:p>
          <a:p>
            <a:endParaRPr lang="en-IT" dirty="0"/>
          </a:p>
        </p:txBody>
      </p:sp>
    </p:spTree>
    <p:extLst>
      <p:ext uri="{BB962C8B-B14F-4D97-AF65-F5344CB8AC3E}">
        <p14:creationId xmlns:p14="http://schemas.microsoft.com/office/powerpoint/2010/main" val="16321356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677A-6F8B-84B8-1C5C-60330B31CB05}"/>
              </a:ext>
            </a:extLst>
          </p:cNvPr>
          <p:cNvSpPr>
            <a:spLocks noGrp="1"/>
          </p:cNvSpPr>
          <p:nvPr>
            <p:ph type="title"/>
          </p:nvPr>
        </p:nvSpPr>
        <p:spPr/>
        <p:txBody>
          <a:bodyPr/>
          <a:lstStyle/>
          <a:p>
            <a:r>
              <a:rPr lang="en-IT" dirty="0"/>
              <a:t>Labelling (AUTO)</a:t>
            </a:r>
          </a:p>
        </p:txBody>
      </p:sp>
      <p:sp>
        <p:nvSpPr>
          <p:cNvPr id="4" name="Slide Number Placeholder 3">
            <a:extLst>
              <a:ext uri="{FF2B5EF4-FFF2-40B4-BE49-F238E27FC236}">
                <a16:creationId xmlns:a16="http://schemas.microsoft.com/office/drawing/2014/main" id="{327F3C94-CD7B-215A-C4F7-9DD145CCC849}"/>
              </a:ext>
            </a:extLst>
          </p:cNvPr>
          <p:cNvSpPr>
            <a:spLocks noGrp="1"/>
          </p:cNvSpPr>
          <p:nvPr>
            <p:ph type="sldNum" sz="quarter" idx="12"/>
          </p:nvPr>
        </p:nvSpPr>
        <p:spPr/>
        <p:txBody>
          <a:bodyPr/>
          <a:lstStyle/>
          <a:p>
            <a:fld id="{D2040F39-7941-49A4-B48D-F201B18B6351}" type="slidenum">
              <a:rPr lang="it-IT" smtClean="0"/>
              <a:pPr/>
              <a:t>64</a:t>
            </a:fld>
            <a:endParaRPr lang="it-IT" dirty="0"/>
          </a:p>
        </p:txBody>
      </p:sp>
      <p:sp>
        <p:nvSpPr>
          <p:cNvPr id="5" name="Content Placeholder 2">
            <a:extLst>
              <a:ext uri="{FF2B5EF4-FFF2-40B4-BE49-F238E27FC236}">
                <a16:creationId xmlns:a16="http://schemas.microsoft.com/office/drawing/2014/main" id="{98B332B3-15F5-F072-9539-D0764E49B9B4}"/>
              </a:ext>
            </a:extLst>
          </p:cNvPr>
          <p:cNvSpPr txBox="1">
            <a:spLocks/>
          </p:cNvSpPr>
          <p:nvPr/>
        </p:nvSpPr>
        <p:spPr>
          <a:xfrm>
            <a:off x="6197600" y="1600201"/>
            <a:ext cx="5384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GB" sz="2000" dirty="0"/>
          </a:p>
          <a:p>
            <a:endParaRPr lang="en-GB" sz="2000" dirty="0"/>
          </a:p>
        </p:txBody>
      </p:sp>
      <p:pic>
        <p:nvPicPr>
          <p:cNvPr id="12" name="Content Placeholder 11" descr="Diagram&#10;&#10;Description automatically generated">
            <a:extLst>
              <a:ext uri="{FF2B5EF4-FFF2-40B4-BE49-F238E27FC236}">
                <a16:creationId xmlns:a16="http://schemas.microsoft.com/office/drawing/2014/main" id="{193E02AD-F5AB-B0D7-A135-2B7674BDB95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7836"/>
          <a:stretch/>
        </p:blipFill>
        <p:spPr>
          <a:xfrm>
            <a:off x="911424" y="1667123"/>
            <a:ext cx="9686416" cy="4446093"/>
          </a:xfrm>
          <a:prstGeom prst="rect">
            <a:avLst/>
          </a:prstGeom>
        </p:spPr>
      </p:pic>
    </p:spTree>
    <p:extLst>
      <p:ext uri="{BB962C8B-B14F-4D97-AF65-F5344CB8AC3E}">
        <p14:creationId xmlns:p14="http://schemas.microsoft.com/office/powerpoint/2010/main" val="2276882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99A1-BFB0-8600-D870-82D7BA9F5447}"/>
              </a:ext>
            </a:extLst>
          </p:cNvPr>
          <p:cNvSpPr>
            <a:spLocks noGrp="1"/>
          </p:cNvSpPr>
          <p:nvPr>
            <p:ph type="title"/>
          </p:nvPr>
        </p:nvSpPr>
        <p:spPr/>
        <p:txBody>
          <a:bodyPr/>
          <a:lstStyle/>
          <a:p>
            <a:r>
              <a:rPr lang="en-IT" dirty="0"/>
              <a:t>Splitting</a:t>
            </a:r>
          </a:p>
        </p:txBody>
      </p:sp>
      <p:sp>
        <p:nvSpPr>
          <p:cNvPr id="5" name="Content Placeholder 4">
            <a:extLst>
              <a:ext uri="{FF2B5EF4-FFF2-40B4-BE49-F238E27FC236}">
                <a16:creationId xmlns:a16="http://schemas.microsoft.com/office/drawing/2014/main" id="{0857FE63-71AF-AEC5-72F6-FDB69EDC5E1D}"/>
              </a:ext>
            </a:extLst>
          </p:cNvPr>
          <p:cNvSpPr>
            <a:spLocks noGrp="1"/>
          </p:cNvSpPr>
          <p:nvPr>
            <p:ph sz="half" idx="1"/>
          </p:nvPr>
        </p:nvSpPr>
        <p:spPr/>
        <p:txBody>
          <a:bodyPr>
            <a:normAutofit fontScale="70000" lnSpcReduction="20000"/>
          </a:bodyPr>
          <a:lstStyle/>
          <a:p>
            <a:r>
              <a:rPr lang="en-GB" dirty="0"/>
              <a:t>The original data in a machine learning model is typically taken and split into three sets:</a:t>
            </a:r>
          </a:p>
          <a:p>
            <a:r>
              <a:rPr lang="en-GB" dirty="0">
                <a:solidFill>
                  <a:schemeClr val="accent6">
                    <a:lumMod val="75000"/>
                  </a:schemeClr>
                </a:solidFill>
              </a:rPr>
              <a:t>The training set </a:t>
            </a:r>
            <a:r>
              <a:rPr lang="en-GB" dirty="0"/>
              <a:t>is the portion of data used to train the model. The model should observe and learn from the training set, optimizing any of its parameters.</a:t>
            </a:r>
          </a:p>
          <a:p>
            <a:r>
              <a:rPr lang="en-GB" dirty="0">
                <a:solidFill>
                  <a:schemeClr val="accent6">
                    <a:lumMod val="75000"/>
                  </a:schemeClr>
                </a:solidFill>
              </a:rPr>
              <a:t>The dev set </a:t>
            </a:r>
            <a:r>
              <a:rPr lang="en-GB" dirty="0"/>
              <a:t>is a data set of examples used to change learning process parameters (</a:t>
            </a:r>
            <a:r>
              <a:rPr lang="en-GB" i="1" dirty="0"/>
              <a:t>cross-validation)</a:t>
            </a:r>
            <a:r>
              <a:rPr lang="en-GB" dirty="0"/>
              <a:t>. This set of data has the goal of ranking the model's accuracy and can help with model selection.</a:t>
            </a:r>
          </a:p>
          <a:p>
            <a:r>
              <a:rPr lang="en-GB" dirty="0">
                <a:solidFill>
                  <a:schemeClr val="accent6">
                    <a:lumMod val="75000"/>
                  </a:schemeClr>
                </a:solidFill>
              </a:rPr>
              <a:t>The testing set </a:t>
            </a:r>
            <a:r>
              <a:rPr lang="en-GB" dirty="0"/>
              <a:t>is the portion of data that is tested in the final model and is compared against the previous sets of data. The testing set acts as an evaluation of the final model and algorithm.</a:t>
            </a:r>
          </a:p>
          <a:p>
            <a:endParaRPr lang="en-IT" dirty="0"/>
          </a:p>
        </p:txBody>
      </p:sp>
      <p:pic>
        <p:nvPicPr>
          <p:cNvPr id="8" name="Content Placeholder 7" descr="Diagram&#10;&#10;Description automatically generated">
            <a:extLst>
              <a:ext uri="{FF2B5EF4-FFF2-40B4-BE49-F238E27FC236}">
                <a16:creationId xmlns:a16="http://schemas.microsoft.com/office/drawing/2014/main" id="{8C9AEF3D-A4BE-2546-03DE-21F5348DCB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1149" y="1600200"/>
            <a:ext cx="5177701" cy="4525963"/>
          </a:xfrm>
        </p:spPr>
      </p:pic>
      <p:sp>
        <p:nvSpPr>
          <p:cNvPr id="4" name="Slide Number Placeholder 3">
            <a:extLst>
              <a:ext uri="{FF2B5EF4-FFF2-40B4-BE49-F238E27FC236}">
                <a16:creationId xmlns:a16="http://schemas.microsoft.com/office/drawing/2014/main" id="{8DBCC443-D584-CA1B-4E15-8E2FA4D2AFEB}"/>
              </a:ext>
            </a:extLst>
          </p:cNvPr>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1645866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632E-6CC8-5607-69C2-854537EB70A2}"/>
              </a:ext>
            </a:extLst>
          </p:cNvPr>
          <p:cNvSpPr>
            <a:spLocks noGrp="1"/>
          </p:cNvSpPr>
          <p:nvPr>
            <p:ph type="title"/>
          </p:nvPr>
        </p:nvSpPr>
        <p:spPr/>
        <p:txBody>
          <a:bodyPr/>
          <a:lstStyle/>
          <a:p>
            <a:r>
              <a:rPr lang="en-IT" dirty="0"/>
              <a:t>Splitting and “data snooping”</a:t>
            </a:r>
          </a:p>
        </p:txBody>
      </p:sp>
      <p:pic>
        <p:nvPicPr>
          <p:cNvPr id="6" name="Content Placeholder 5" descr="A person wearing glasses&#10;&#10;Description automatically generated with medium confidence">
            <a:extLst>
              <a:ext uri="{FF2B5EF4-FFF2-40B4-BE49-F238E27FC236}">
                <a16:creationId xmlns:a16="http://schemas.microsoft.com/office/drawing/2014/main" id="{283AD4E9-2820-40C7-EA18-2138031D2D6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2347020"/>
            <a:ext cx="5384800" cy="3032322"/>
          </a:xfrm>
        </p:spPr>
      </p:pic>
      <p:sp>
        <p:nvSpPr>
          <p:cNvPr id="9" name="Content Placeholder 8">
            <a:extLst>
              <a:ext uri="{FF2B5EF4-FFF2-40B4-BE49-F238E27FC236}">
                <a16:creationId xmlns:a16="http://schemas.microsoft.com/office/drawing/2014/main" id="{8C82E72E-637A-F0AD-9854-E333C5A2EBE7}"/>
              </a:ext>
            </a:extLst>
          </p:cNvPr>
          <p:cNvSpPr>
            <a:spLocks noGrp="1"/>
          </p:cNvSpPr>
          <p:nvPr>
            <p:ph sz="half" idx="2"/>
          </p:nvPr>
        </p:nvSpPr>
        <p:spPr/>
        <p:txBody>
          <a:bodyPr>
            <a:normAutofit fontScale="92500" lnSpcReduction="10000"/>
          </a:bodyPr>
          <a:lstStyle/>
          <a:p>
            <a:r>
              <a:rPr lang="en-GB" dirty="0">
                <a:solidFill>
                  <a:schemeClr val="accent6">
                    <a:lumMod val="75000"/>
                  </a:schemeClr>
                </a:solidFill>
              </a:rPr>
              <a:t>Sample a test set, put it aside, and never look at it to avoid the </a:t>
            </a:r>
            <a:r>
              <a:rPr lang="en-GB" i="1" dirty="0">
                <a:solidFill>
                  <a:schemeClr val="accent6">
                    <a:lumMod val="75000"/>
                  </a:schemeClr>
                </a:solidFill>
              </a:rPr>
              <a:t>“data snooping”</a:t>
            </a:r>
            <a:r>
              <a:rPr lang="en-GB" dirty="0">
                <a:solidFill>
                  <a:schemeClr val="accent6">
                    <a:lumMod val="75000"/>
                  </a:schemeClr>
                </a:solidFill>
              </a:rPr>
              <a:t> bias. </a:t>
            </a:r>
            <a:r>
              <a:rPr lang="en-GB" dirty="0"/>
              <a:t>You fell for this if you are selecting a particular kind of ML model by using the test set.</a:t>
            </a:r>
          </a:p>
          <a:p>
            <a:r>
              <a:rPr lang="en-GB" dirty="0"/>
              <a:t>This will lead to an ML model selection that is too optimistic and will not perform well in production (overfitting).</a:t>
            </a:r>
            <a:endParaRPr lang="en-IT" dirty="0"/>
          </a:p>
          <a:p>
            <a:r>
              <a:rPr lang="en-IT" dirty="0"/>
              <a:t>https://datascience.stanford.edu/news/data-snooping</a:t>
            </a:r>
          </a:p>
          <a:p>
            <a:endParaRPr lang="en-IT" dirty="0"/>
          </a:p>
        </p:txBody>
      </p:sp>
      <p:sp>
        <p:nvSpPr>
          <p:cNvPr id="4" name="Slide Number Placeholder 3">
            <a:extLst>
              <a:ext uri="{FF2B5EF4-FFF2-40B4-BE49-F238E27FC236}">
                <a16:creationId xmlns:a16="http://schemas.microsoft.com/office/drawing/2014/main" id="{A02A2638-9948-14B4-1F60-8B886DB30FBD}"/>
              </a:ext>
            </a:extLst>
          </p:cNvPr>
          <p:cNvSpPr>
            <a:spLocks noGrp="1"/>
          </p:cNvSpPr>
          <p:nvPr>
            <p:ph type="sldNum" sz="quarter" idx="12"/>
          </p:nvPr>
        </p:nvSpPr>
        <p:spPr/>
        <p:txBody>
          <a:bodyPr/>
          <a:lstStyle/>
          <a:p>
            <a:fld id="{D2040F39-7941-49A4-B48D-F201B18B6351}" type="slidenum">
              <a:rPr lang="it-IT" smtClean="0"/>
              <a:pPr/>
              <a:t>66</a:t>
            </a:fld>
            <a:endParaRPr lang="it-IT" dirty="0"/>
          </a:p>
        </p:txBody>
      </p:sp>
    </p:spTree>
    <p:extLst>
      <p:ext uri="{BB962C8B-B14F-4D97-AF65-F5344CB8AC3E}">
        <p14:creationId xmlns:p14="http://schemas.microsoft.com/office/powerpoint/2010/main" val="41633093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D573-E530-BEE0-491D-6AF81D4CC294}"/>
              </a:ext>
            </a:extLst>
          </p:cNvPr>
          <p:cNvSpPr>
            <a:spLocks noGrp="1"/>
          </p:cNvSpPr>
          <p:nvPr>
            <p:ph type="title"/>
          </p:nvPr>
        </p:nvSpPr>
        <p:spPr/>
        <p:txBody>
          <a:bodyPr/>
          <a:lstStyle/>
          <a:p>
            <a:r>
              <a:rPr lang="en-IT" dirty="0"/>
              <a:t>Storage Platforms</a:t>
            </a:r>
          </a:p>
        </p:txBody>
      </p:sp>
      <p:sp>
        <p:nvSpPr>
          <p:cNvPr id="3" name="Content Placeholder 2">
            <a:extLst>
              <a:ext uri="{FF2B5EF4-FFF2-40B4-BE49-F238E27FC236}">
                <a16:creationId xmlns:a16="http://schemas.microsoft.com/office/drawing/2014/main" id="{F40F88F6-6FCA-F3C1-2631-2B96C01E750D}"/>
              </a:ext>
            </a:extLst>
          </p:cNvPr>
          <p:cNvSpPr>
            <a:spLocks noGrp="1"/>
          </p:cNvSpPr>
          <p:nvPr>
            <p:ph sz="half" idx="1"/>
          </p:nvPr>
        </p:nvSpPr>
        <p:spPr/>
        <p:txBody>
          <a:bodyPr>
            <a:normAutofit fontScale="70000" lnSpcReduction="20000"/>
          </a:bodyPr>
          <a:lstStyle/>
          <a:p>
            <a:r>
              <a:rPr lang="en-GB" dirty="0"/>
              <a:t>A </a:t>
            </a:r>
            <a:r>
              <a:rPr lang="en-GB" dirty="0">
                <a:solidFill>
                  <a:schemeClr val="accent6">
                    <a:lumMod val="75000"/>
                  </a:schemeClr>
                </a:solidFill>
              </a:rPr>
              <a:t>data lake </a:t>
            </a:r>
            <a:r>
              <a:rPr lang="en-GB" dirty="0"/>
              <a:t>is a vast pool of raw data, the purpose for which is not yet defined. </a:t>
            </a:r>
          </a:p>
          <a:p>
            <a:r>
              <a:rPr lang="en-GB" dirty="0"/>
              <a:t>A </a:t>
            </a:r>
            <a:r>
              <a:rPr lang="en-GB" dirty="0">
                <a:solidFill>
                  <a:schemeClr val="accent6">
                    <a:lumMod val="75000"/>
                  </a:schemeClr>
                </a:solidFill>
              </a:rPr>
              <a:t>data warehouse </a:t>
            </a:r>
            <a:r>
              <a:rPr lang="en-GB" dirty="0"/>
              <a:t>is a repository for structured, filtered data that has already been processed for a specific purpose.</a:t>
            </a:r>
          </a:p>
          <a:p>
            <a:r>
              <a:rPr lang="en-GB" dirty="0"/>
              <a:t>The distinction is important </a:t>
            </a:r>
            <a:r>
              <a:rPr lang="en-GB" dirty="0">
                <a:solidFill>
                  <a:schemeClr val="accent6">
                    <a:lumMod val="75000"/>
                  </a:schemeClr>
                </a:solidFill>
              </a:rPr>
              <a:t>because they serve different purposes and require different sets of eyes to be properly optimized</a:t>
            </a:r>
            <a:r>
              <a:rPr lang="en-GB" dirty="0"/>
              <a:t>. While a data lake works for one company, a data warehouse will be a better fit for another.</a:t>
            </a:r>
            <a:endParaRPr lang="en-IT" dirty="0"/>
          </a:p>
          <a:p>
            <a:endParaRPr lang="en-GB" dirty="0">
              <a:solidFill>
                <a:schemeClr val="accent6">
                  <a:lumMod val="75000"/>
                </a:schemeClr>
              </a:solidFill>
            </a:endParaRPr>
          </a:p>
          <a:p>
            <a:r>
              <a:rPr lang="en-GB" dirty="0"/>
              <a:t>There is even an emerging data management architecture trend of the </a:t>
            </a:r>
            <a:r>
              <a:rPr lang="en-GB" dirty="0">
                <a:solidFill>
                  <a:schemeClr val="accent6">
                    <a:lumMod val="75000"/>
                  </a:schemeClr>
                </a:solidFill>
              </a:rPr>
              <a:t>data </a:t>
            </a:r>
            <a:r>
              <a:rPr lang="en-GB" dirty="0" err="1">
                <a:solidFill>
                  <a:schemeClr val="accent6">
                    <a:lumMod val="75000"/>
                  </a:schemeClr>
                </a:solidFill>
              </a:rPr>
              <a:t>lakehouse</a:t>
            </a:r>
            <a:r>
              <a:rPr lang="en-GB" dirty="0"/>
              <a:t>, which combines the flexibility of a data lake with the data management capabilities of a data warehouse.</a:t>
            </a:r>
          </a:p>
        </p:txBody>
      </p:sp>
      <p:pic>
        <p:nvPicPr>
          <p:cNvPr id="7" name="Content Placeholder 6" descr="Diagram&#10;&#10;Description automatically generated">
            <a:extLst>
              <a:ext uri="{FF2B5EF4-FFF2-40B4-BE49-F238E27FC236}">
                <a16:creationId xmlns:a16="http://schemas.microsoft.com/office/drawing/2014/main" id="{E4950B86-42F3-D07C-FF53-EB867CE4E0D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1" y="2276872"/>
            <a:ext cx="5311255" cy="2808312"/>
          </a:xfrm>
        </p:spPr>
      </p:pic>
      <p:sp>
        <p:nvSpPr>
          <p:cNvPr id="5" name="Slide Number Placeholder 4">
            <a:extLst>
              <a:ext uri="{FF2B5EF4-FFF2-40B4-BE49-F238E27FC236}">
                <a16:creationId xmlns:a16="http://schemas.microsoft.com/office/drawing/2014/main" id="{2FCB374D-E5E1-FC6C-4F3E-1D46A967B040}"/>
              </a:ext>
            </a:extLst>
          </p:cNvPr>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2965253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Model Engineering</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68</a:t>
            </a:fld>
            <a:endParaRPr lang="it-IT" dirty="0"/>
          </a:p>
        </p:txBody>
      </p:sp>
    </p:spTree>
    <p:extLst>
      <p:ext uri="{BB962C8B-B14F-4D97-AF65-F5344CB8AC3E}">
        <p14:creationId xmlns:p14="http://schemas.microsoft.com/office/powerpoint/2010/main" val="1734333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Model Engineering</a:t>
            </a:r>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sz="half" idx="1"/>
          </p:nvPr>
        </p:nvSpPr>
        <p:spPr/>
        <p:txBody>
          <a:bodyPr>
            <a:normAutofit fontScale="70000" lnSpcReduction="20000"/>
          </a:bodyPr>
          <a:lstStyle/>
          <a:p>
            <a:r>
              <a:rPr lang="en-GB" dirty="0"/>
              <a:t>The Model Engineering pipeline includes a number of operations that lead to a final model:</a:t>
            </a:r>
          </a:p>
          <a:p>
            <a:pPr lvl="1"/>
            <a:r>
              <a:rPr lang="en-GB" dirty="0">
                <a:solidFill>
                  <a:schemeClr val="accent6">
                    <a:lumMod val="75000"/>
                  </a:schemeClr>
                </a:solidFill>
              </a:rPr>
              <a:t>Model Training </a:t>
            </a:r>
            <a:r>
              <a:rPr lang="en-GB" dirty="0"/>
              <a:t>- The process of applying the machine learning algorithm on training data to train an ML model. It also includes </a:t>
            </a:r>
            <a:r>
              <a:rPr lang="en-GB" dirty="0">
                <a:solidFill>
                  <a:schemeClr val="accent6">
                    <a:lumMod val="75000"/>
                  </a:schemeClr>
                </a:solidFill>
              </a:rPr>
              <a:t>feature engineering </a:t>
            </a:r>
            <a:r>
              <a:rPr lang="en-GB" dirty="0"/>
              <a:t>and the </a:t>
            </a:r>
            <a:r>
              <a:rPr lang="en-GB" dirty="0">
                <a:solidFill>
                  <a:schemeClr val="accent6">
                    <a:lumMod val="75000"/>
                  </a:schemeClr>
                </a:solidFill>
              </a:rPr>
              <a:t>hyperparameter tuning </a:t>
            </a:r>
            <a:r>
              <a:rPr lang="en-GB" dirty="0"/>
              <a:t>for the model training activity.</a:t>
            </a:r>
          </a:p>
          <a:p>
            <a:pPr lvl="1"/>
            <a:r>
              <a:rPr lang="en-GB" dirty="0">
                <a:solidFill>
                  <a:schemeClr val="accent6">
                    <a:lumMod val="75000"/>
                  </a:schemeClr>
                </a:solidFill>
              </a:rPr>
              <a:t>Model Evaluation </a:t>
            </a:r>
            <a:r>
              <a:rPr lang="en-GB" dirty="0"/>
              <a:t>- Validating the trained model to ensure it meets original objectives before serving the ML model in production.</a:t>
            </a:r>
          </a:p>
          <a:p>
            <a:pPr lvl="1"/>
            <a:r>
              <a:rPr lang="en-GB" dirty="0">
                <a:solidFill>
                  <a:schemeClr val="accent6">
                    <a:lumMod val="75000"/>
                  </a:schemeClr>
                </a:solidFill>
              </a:rPr>
              <a:t>Model Testing </a:t>
            </a:r>
            <a:r>
              <a:rPr lang="en-GB" dirty="0"/>
              <a:t>- Performing the final “Model Acceptance Test” by using the hold </a:t>
            </a:r>
            <a:r>
              <a:rPr lang="en-GB" i="1" dirty="0"/>
              <a:t>test dataset</a:t>
            </a:r>
            <a:r>
              <a:rPr lang="en-GB" dirty="0"/>
              <a:t>.</a:t>
            </a:r>
          </a:p>
          <a:p>
            <a:pPr lvl="1"/>
            <a:r>
              <a:rPr lang="en-GB" dirty="0">
                <a:solidFill>
                  <a:schemeClr val="accent6">
                    <a:lumMod val="75000"/>
                  </a:schemeClr>
                </a:solidFill>
              </a:rPr>
              <a:t>Model Packaging </a:t>
            </a:r>
            <a:r>
              <a:rPr lang="en-GB" dirty="0"/>
              <a:t>- The process of exporting the final ML model into a specific format (e.g. ONNX), which describes the model, in order to be consumed by the business application.</a:t>
            </a:r>
          </a:p>
          <a:p>
            <a:endParaRPr lang="en-IT"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69</a:t>
            </a:fld>
            <a:endParaRPr lang="it-IT" dirty="0"/>
          </a:p>
        </p:txBody>
      </p:sp>
      <p:pic>
        <p:nvPicPr>
          <p:cNvPr id="2" name="Content Placeholder 7" descr="Graphical user interface, application&#10;&#10;Description automatically generated">
            <a:extLst>
              <a:ext uri="{FF2B5EF4-FFF2-40B4-BE49-F238E27FC236}">
                <a16:creationId xmlns:a16="http://schemas.microsoft.com/office/drawing/2014/main" id="{9A9CD9C6-F07D-6AD3-B28B-064089ED1D5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484513"/>
            <a:ext cx="5384800" cy="2757337"/>
          </a:xfrm>
        </p:spPr>
      </p:pic>
    </p:spTree>
    <p:extLst>
      <p:ext uri="{BB962C8B-B14F-4D97-AF65-F5344CB8AC3E}">
        <p14:creationId xmlns:p14="http://schemas.microsoft.com/office/powerpoint/2010/main" val="1116489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B70E-2872-DEA3-E9A4-876B706CB470}"/>
              </a:ext>
            </a:extLst>
          </p:cNvPr>
          <p:cNvSpPr>
            <a:spLocks noGrp="1"/>
          </p:cNvSpPr>
          <p:nvPr>
            <p:ph type="title"/>
          </p:nvPr>
        </p:nvSpPr>
        <p:spPr/>
        <p:txBody>
          <a:bodyPr>
            <a:normAutofit/>
          </a:bodyPr>
          <a:lstStyle/>
          <a:p>
            <a:r>
              <a:rPr lang="en-IT" dirty="0"/>
              <a:t>Data and Code are behind a model</a:t>
            </a:r>
          </a:p>
        </p:txBody>
      </p:sp>
      <p:sp>
        <p:nvSpPr>
          <p:cNvPr id="3" name="Content Placeholder 2">
            <a:extLst>
              <a:ext uri="{FF2B5EF4-FFF2-40B4-BE49-F238E27FC236}">
                <a16:creationId xmlns:a16="http://schemas.microsoft.com/office/drawing/2014/main" id="{A1C8F50D-5E87-B936-4E67-9453091F2B9F}"/>
              </a:ext>
            </a:extLst>
          </p:cNvPr>
          <p:cNvSpPr>
            <a:spLocks noGrp="1"/>
          </p:cNvSpPr>
          <p:nvPr>
            <p:ph idx="1"/>
          </p:nvPr>
        </p:nvSpPr>
        <p:spPr/>
        <p:txBody>
          <a:bodyPr>
            <a:normAutofit/>
          </a:bodyPr>
          <a:lstStyle/>
          <a:p>
            <a:r>
              <a:rPr lang="en-GB" dirty="0"/>
              <a:t>The reason for the previously described deployment gap is that the development of the machine learning-based applications is fundamentally different from the development of the traditional software. </a:t>
            </a:r>
          </a:p>
          <a:p>
            <a:pPr lvl="1"/>
            <a:r>
              <a:rPr lang="en-GB" dirty="0">
                <a:solidFill>
                  <a:schemeClr val="accent6">
                    <a:lumMod val="75000"/>
                  </a:schemeClr>
                </a:solidFill>
              </a:rPr>
              <a:t>Traditional software codifies actions as explicit rules. </a:t>
            </a:r>
          </a:p>
          <a:p>
            <a:pPr lvl="1"/>
            <a:r>
              <a:rPr lang="en-GB" dirty="0">
                <a:solidFill>
                  <a:schemeClr val="accent6">
                    <a:lumMod val="75000"/>
                  </a:schemeClr>
                </a:solidFill>
              </a:rPr>
              <a:t>ML does not codify explicitly. Instead, rules are indirectly set by capturing patterns from data. </a:t>
            </a:r>
            <a:r>
              <a:rPr lang="en-GB" dirty="0"/>
              <a:t>This makes ML more suitable for a more focused type of problem that can be treated numerically. For example, predicting salary from experience, education, location etc. </a:t>
            </a:r>
            <a:endParaRPr lang="en-IT" dirty="0"/>
          </a:p>
        </p:txBody>
      </p:sp>
      <p:sp>
        <p:nvSpPr>
          <p:cNvPr id="4" name="Slide Number Placeholder 3">
            <a:extLst>
              <a:ext uri="{FF2B5EF4-FFF2-40B4-BE49-F238E27FC236}">
                <a16:creationId xmlns:a16="http://schemas.microsoft.com/office/drawing/2014/main" id="{B96E0FD8-EC94-5BD8-1676-223175BE56D1}"/>
              </a:ext>
            </a:extLst>
          </p:cNvPr>
          <p:cNvSpPr>
            <a:spLocks noGrp="1"/>
          </p:cNvSpPr>
          <p:nvPr>
            <p:ph type="sldNum" sz="quarter" idx="12"/>
          </p:nvPr>
        </p:nvSpPr>
        <p:spPr/>
        <p:txBody>
          <a:bodyPr/>
          <a:lstStyle/>
          <a:p>
            <a:fld id="{D2040F39-7941-49A4-B48D-F201B18B6351}" type="slidenum">
              <a:rPr lang="it-IT" smtClean="0"/>
              <a:pPr/>
              <a:t>7</a:t>
            </a:fld>
            <a:endParaRPr lang="it-IT" dirty="0"/>
          </a:p>
        </p:txBody>
      </p:sp>
    </p:spTree>
    <p:extLst>
      <p:ext uri="{BB962C8B-B14F-4D97-AF65-F5344CB8AC3E}">
        <p14:creationId xmlns:p14="http://schemas.microsoft.com/office/powerpoint/2010/main" val="25724935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Training</a:t>
            </a:r>
            <a:endParaRPr lang="en-IT" dirty="0"/>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sz="half" idx="1"/>
          </p:nvPr>
        </p:nvSpPr>
        <p:spPr/>
        <p:txBody>
          <a:bodyPr>
            <a:normAutofit fontScale="62500" lnSpcReduction="20000"/>
          </a:bodyPr>
          <a:lstStyle/>
          <a:p>
            <a:r>
              <a:rPr lang="en-GB" dirty="0">
                <a:solidFill>
                  <a:schemeClr val="accent6">
                    <a:lumMod val="75000"/>
                  </a:schemeClr>
                </a:solidFill>
              </a:rPr>
              <a:t>Train many ML models from different categories </a:t>
            </a:r>
            <a:r>
              <a:rPr lang="en-GB" dirty="0"/>
              <a:t>(e.g., linear regression, logistic regression, k-means, naive Bayes, SVM, Random Forest, etc.) using </a:t>
            </a:r>
            <a:r>
              <a:rPr lang="en-GB" i="1" dirty="0"/>
              <a:t>standard parameters</a:t>
            </a:r>
            <a:r>
              <a:rPr lang="en-GB" dirty="0"/>
              <a:t>.</a:t>
            </a:r>
          </a:p>
          <a:p>
            <a:r>
              <a:rPr lang="en-GB" dirty="0">
                <a:solidFill>
                  <a:schemeClr val="accent6">
                    <a:lumMod val="75000"/>
                  </a:schemeClr>
                </a:solidFill>
              </a:rPr>
              <a:t>Measure and compare their performance</a:t>
            </a:r>
            <a:r>
              <a:rPr lang="en-GB" dirty="0"/>
              <a:t>. For each model, use </a:t>
            </a:r>
            <a:r>
              <a:rPr lang="en-GB" i="1" dirty="0"/>
              <a:t>N-fold</a:t>
            </a:r>
            <a:r>
              <a:rPr lang="en-GB" dirty="0"/>
              <a:t> cross-validation and compute the mean and standard deviation of the performance measure on the N folds.</a:t>
            </a:r>
          </a:p>
          <a:p>
            <a:r>
              <a:rPr lang="en-GB" dirty="0">
                <a:solidFill>
                  <a:schemeClr val="accent6">
                    <a:lumMod val="75000"/>
                  </a:schemeClr>
                </a:solidFill>
              </a:rPr>
              <a:t>Error Analysis</a:t>
            </a:r>
            <a:r>
              <a:rPr lang="en-GB" dirty="0"/>
              <a:t>: </a:t>
            </a:r>
            <a:r>
              <a:rPr lang="en-GB" dirty="0" err="1"/>
              <a:t>analyze</a:t>
            </a:r>
            <a:r>
              <a:rPr lang="en-GB" dirty="0"/>
              <a:t> the types of errors the ML models make.</a:t>
            </a:r>
          </a:p>
          <a:p>
            <a:r>
              <a:rPr lang="en-GB" dirty="0">
                <a:solidFill>
                  <a:schemeClr val="accent6">
                    <a:lumMod val="75000"/>
                  </a:schemeClr>
                </a:solidFill>
              </a:rPr>
              <a:t>Consider Ensemble methods</a:t>
            </a:r>
            <a:r>
              <a:rPr lang="en-GB" dirty="0"/>
              <a:t> such as </a:t>
            </a:r>
            <a:r>
              <a:rPr lang="en-GB" i="1" dirty="0"/>
              <a:t>majority vote</a:t>
            </a:r>
            <a:r>
              <a:rPr lang="en-GB" dirty="0"/>
              <a:t>, </a:t>
            </a:r>
            <a:r>
              <a:rPr lang="en-GB" i="1" dirty="0"/>
              <a:t>bagging</a:t>
            </a:r>
            <a:r>
              <a:rPr lang="en-GB" dirty="0"/>
              <a:t>, </a:t>
            </a:r>
            <a:r>
              <a:rPr lang="en-GB" i="1" dirty="0"/>
              <a:t>boosting</a:t>
            </a:r>
            <a:r>
              <a:rPr lang="en-GB" dirty="0"/>
              <a:t>, or </a:t>
            </a:r>
            <a:r>
              <a:rPr lang="en-GB" i="1" dirty="0"/>
              <a:t>stacking</a:t>
            </a:r>
            <a:r>
              <a:rPr lang="en-GB" dirty="0"/>
              <a:t>. Combining ML models should produce better performance than running them individually. (Further reading </a:t>
            </a:r>
            <a:r>
              <a:rPr lang="en-GB" dirty="0">
                <a:hlinkClick r:id="rId2"/>
              </a:rPr>
              <a:t>“Ensemble Methods: Foundations and Algorithms” by Zhi-Hua Zhou</a:t>
            </a:r>
            <a:r>
              <a:rPr lang="en-GB" dirty="0"/>
              <a:t>)</a:t>
            </a:r>
          </a:p>
          <a:p>
            <a:r>
              <a:rPr lang="en-GB" dirty="0"/>
              <a:t>Every ML model specification (code that creates an ML model) should go through a </a:t>
            </a:r>
            <a:r>
              <a:rPr lang="en-GB" dirty="0">
                <a:solidFill>
                  <a:schemeClr val="accent6">
                    <a:lumMod val="75000"/>
                  </a:schemeClr>
                </a:solidFill>
              </a:rPr>
              <a:t>code review and be versioned</a:t>
            </a:r>
            <a:r>
              <a:rPr lang="en-GB" dirty="0"/>
              <a:t>.</a:t>
            </a:r>
          </a:p>
          <a:p>
            <a:endParaRPr lang="en-GB" dirty="0"/>
          </a:p>
        </p:txBody>
      </p:sp>
      <p:pic>
        <p:nvPicPr>
          <p:cNvPr id="7" name="Content Placeholder 6" descr="Chart&#10;&#10;Description automatically generated">
            <a:extLst>
              <a:ext uri="{FF2B5EF4-FFF2-40B4-BE49-F238E27FC236}">
                <a16:creationId xmlns:a16="http://schemas.microsoft.com/office/drawing/2014/main" id="{C1399048-0DD1-A7FC-DC65-92B0E909629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90049" y="1484784"/>
            <a:ext cx="4434902" cy="2650217"/>
          </a:xfrm>
        </p:spPr>
      </p:pic>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70</a:t>
            </a:fld>
            <a:endParaRPr lang="it-IT" dirty="0"/>
          </a:p>
        </p:txBody>
      </p:sp>
      <p:pic>
        <p:nvPicPr>
          <p:cNvPr id="9" name="Picture 8">
            <a:extLst>
              <a:ext uri="{FF2B5EF4-FFF2-40B4-BE49-F238E27FC236}">
                <a16:creationId xmlns:a16="http://schemas.microsoft.com/office/drawing/2014/main" id="{8B19C490-BDDC-4C8A-6872-1166C9AF0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294" y="4102961"/>
            <a:ext cx="4434902" cy="2761354"/>
          </a:xfrm>
          <a:prstGeom prst="rect">
            <a:avLst/>
          </a:prstGeom>
        </p:spPr>
      </p:pic>
    </p:spTree>
    <p:extLst>
      <p:ext uri="{BB962C8B-B14F-4D97-AF65-F5344CB8AC3E}">
        <p14:creationId xmlns:p14="http://schemas.microsoft.com/office/powerpoint/2010/main" val="869581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Training (Features Engineering) </a:t>
            </a:r>
            <a:endParaRPr lang="en-IT" dirty="0"/>
          </a:p>
        </p:txBody>
      </p:sp>
      <p:sp>
        <p:nvSpPr>
          <p:cNvPr id="5" name="Content Placeholder 4">
            <a:extLst>
              <a:ext uri="{FF2B5EF4-FFF2-40B4-BE49-F238E27FC236}">
                <a16:creationId xmlns:a16="http://schemas.microsoft.com/office/drawing/2014/main" id="{642D30B4-6D67-F10D-3AFD-0AE436DA4F84}"/>
              </a:ext>
            </a:extLst>
          </p:cNvPr>
          <p:cNvSpPr>
            <a:spLocks noGrp="1"/>
          </p:cNvSpPr>
          <p:nvPr>
            <p:ph sz="half" idx="1"/>
          </p:nvPr>
        </p:nvSpPr>
        <p:spPr/>
        <p:txBody>
          <a:bodyPr>
            <a:normAutofit fontScale="70000" lnSpcReduction="20000"/>
          </a:bodyPr>
          <a:lstStyle/>
          <a:p>
            <a:r>
              <a:rPr lang="en-GB" dirty="0">
                <a:solidFill>
                  <a:schemeClr val="accent6">
                    <a:lumMod val="75000"/>
                  </a:schemeClr>
                </a:solidFill>
              </a:rPr>
              <a:t>Numerical imputation: </a:t>
            </a:r>
            <a:r>
              <a:rPr lang="en-GB" dirty="0"/>
              <a:t>is used to fill gaps in surveys or censuses when certain pieces of information are missing.</a:t>
            </a:r>
          </a:p>
          <a:p>
            <a:r>
              <a:rPr lang="en-GB" dirty="0">
                <a:solidFill>
                  <a:schemeClr val="accent6">
                    <a:lumMod val="75000"/>
                  </a:schemeClr>
                </a:solidFill>
              </a:rPr>
              <a:t>Categorical Imputation: </a:t>
            </a:r>
            <a:r>
              <a:rPr lang="en-GB" dirty="0"/>
              <a:t>When dealing with categorical columns, replacing missing values with the highest value (or Other).</a:t>
            </a:r>
          </a:p>
          <a:p>
            <a:r>
              <a:rPr lang="en-GB" dirty="0">
                <a:solidFill>
                  <a:schemeClr val="accent6">
                    <a:lumMod val="75000"/>
                  </a:schemeClr>
                </a:solidFill>
              </a:rPr>
              <a:t>Outlier handling: </a:t>
            </a:r>
            <a:r>
              <a:rPr lang="en-GB" dirty="0"/>
              <a:t>is a technique for removing outliers from a dataset. This method can be used on a variety of scales to produce a more accurate data representation (removal, replace, capping, discretization)</a:t>
            </a:r>
            <a:endParaRPr lang="en-IT" dirty="0"/>
          </a:p>
        </p:txBody>
      </p:sp>
      <p:sp>
        <p:nvSpPr>
          <p:cNvPr id="6" name="Content Placeholder 5">
            <a:extLst>
              <a:ext uri="{FF2B5EF4-FFF2-40B4-BE49-F238E27FC236}">
                <a16:creationId xmlns:a16="http://schemas.microsoft.com/office/drawing/2014/main" id="{9A44BBCE-A112-375E-FD2B-0764206DA135}"/>
              </a:ext>
            </a:extLst>
          </p:cNvPr>
          <p:cNvSpPr>
            <a:spLocks noGrp="1"/>
          </p:cNvSpPr>
          <p:nvPr>
            <p:ph sz="half" idx="2"/>
          </p:nvPr>
        </p:nvSpPr>
        <p:spPr/>
        <p:txBody>
          <a:bodyPr>
            <a:normAutofit fontScale="70000" lnSpcReduction="20000"/>
          </a:bodyPr>
          <a:lstStyle/>
          <a:p>
            <a:r>
              <a:rPr lang="en-GB" dirty="0">
                <a:solidFill>
                  <a:schemeClr val="accent6">
                    <a:lumMod val="75000"/>
                  </a:schemeClr>
                </a:solidFill>
              </a:rPr>
              <a:t>Log Transform: </a:t>
            </a:r>
            <a:r>
              <a:rPr lang="en-GB" dirty="0"/>
              <a:t>is used to turn a skewed distribution into a normal or less-skewed distribution. It is used to handle confusing data, and the data becomes more approximative to normal applications.</a:t>
            </a:r>
          </a:p>
          <a:p>
            <a:r>
              <a:rPr lang="en-GB" dirty="0">
                <a:solidFill>
                  <a:schemeClr val="accent6">
                    <a:lumMod val="75000"/>
                  </a:schemeClr>
                </a:solidFill>
              </a:rPr>
              <a:t>A one-hot encoding: </a:t>
            </a:r>
            <a:r>
              <a:rPr lang="en-GB" dirty="0"/>
              <a:t>is a type of encoding in which an element of a finite set is represented by the index in that set, where only one element has its index set to “1” and all other elements are assigned indices within the range [0, n-1].</a:t>
            </a:r>
          </a:p>
          <a:p>
            <a:r>
              <a:rPr lang="en-GB" dirty="0">
                <a:solidFill>
                  <a:schemeClr val="accent6">
                    <a:lumMod val="75000"/>
                  </a:schemeClr>
                </a:solidFill>
              </a:rPr>
              <a:t>Scaling: </a:t>
            </a:r>
            <a:r>
              <a:rPr lang="en-GB" dirty="0"/>
              <a:t>the continuous features become similar in terms of range. Although this step isn’t required for many algorithms, it’s still a good idea to do so (normalization to [0, 1] (after cleaning outliers), </a:t>
            </a:r>
            <a:r>
              <a:rPr lang="en-GB" dirty="0" err="1"/>
              <a:t>stadardization</a:t>
            </a:r>
            <a:r>
              <a:rPr lang="en-GB" dirty="0"/>
              <a:t>).</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Tree>
    <p:extLst>
      <p:ext uri="{BB962C8B-B14F-4D97-AF65-F5344CB8AC3E}">
        <p14:creationId xmlns:p14="http://schemas.microsoft.com/office/powerpoint/2010/main" val="37279165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normAutofit/>
          </a:bodyPr>
          <a:lstStyle/>
          <a:p>
            <a:r>
              <a:rPr lang="en-GB" dirty="0"/>
              <a:t>Model Training (hyperparameter tuning) </a:t>
            </a:r>
            <a:endParaRPr lang="en-IT" dirty="0"/>
          </a:p>
        </p:txBody>
      </p:sp>
      <p:sp>
        <p:nvSpPr>
          <p:cNvPr id="5" name="Content Placeholder 4">
            <a:extLst>
              <a:ext uri="{FF2B5EF4-FFF2-40B4-BE49-F238E27FC236}">
                <a16:creationId xmlns:a16="http://schemas.microsoft.com/office/drawing/2014/main" id="{3F6E0A32-51EA-69FA-6E20-333B75EAD866}"/>
              </a:ext>
            </a:extLst>
          </p:cNvPr>
          <p:cNvSpPr>
            <a:spLocks noGrp="1"/>
          </p:cNvSpPr>
          <p:nvPr>
            <p:ph sz="half" idx="1"/>
          </p:nvPr>
        </p:nvSpPr>
        <p:spPr/>
        <p:txBody>
          <a:bodyPr>
            <a:normAutofit fontScale="62500" lnSpcReduction="20000"/>
          </a:bodyPr>
          <a:lstStyle/>
          <a:p>
            <a:r>
              <a:rPr lang="en-GB" dirty="0">
                <a:solidFill>
                  <a:schemeClr val="accent6">
                    <a:lumMod val="75000"/>
                  </a:schemeClr>
                </a:solidFill>
              </a:rPr>
              <a:t>Model parameters </a:t>
            </a:r>
            <a:r>
              <a:rPr lang="en-GB" dirty="0"/>
              <a:t>are the properties of the training data that are learned by the ML model during training. So, parameters are internal to the model. For instance, the coefficients in regression or the weights and biases in a neural network are model parameters since they are estimated through the training process.</a:t>
            </a:r>
          </a:p>
          <a:p>
            <a:r>
              <a:rPr lang="en-GB" dirty="0">
                <a:solidFill>
                  <a:schemeClr val="accent6">
                    <a:lumMod val="75000"/>
                  </a:schemeClr>
                </a:solidFill>
              </a:rPr>
              <a:t>Model hyperparameters </a:t>
            </a:r>
            <a:r>
              <a:rPr lang="en-GB" dirty="0"/>
              <a:t>are configurations of the model that are set before and determine the training process. Hyperparameters are external to the model. The “hyper-” prefix implies that they are higher-level parameters that control the learning process. Some examples of hyperparameters include:</a:t>
            </a:r>
          </a:p>
          <a:p>
            <a:pPr lvl="1"/>
            <a:r>
              <a:rPr lang="en-GB" dirty="0"/>
              <a:t>Number of hidden layers in a neural network</a:t>
            </a:r>
          </a:p>
          <a:p>
            <a:pPr lvl="1"/>
            <a:r>
              <a:rPr lang="en-GB" dirty="0"/>
              <a:t>Number of leaves of a decision tree</a:t>
            </a:r>
          </a:p>
          <a:p>
            <a:pPr lvl="1"/>
            <a:r>
              <a:rPr lang="en-GB" dirty="0"/>
              <a:t>Learning rate of a gradient descent</a:t>
            </a:r>
          </a:p>
          <a:p>
            <a:pPr lvl="1"/>
            <a:r>
              <a:rPr lang="en-GB" dirty="0"/>
              <a:t>The ratio between the training set and test set</a:t>
            </a:r>
          </a:p>
          <a:p>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72</a:t>
            </a:fld>
            <a:endParaRPr lang="it-IT" dirty="0"/>
          </a:p>
        </p:txBody>
      </p:sp>
      <p:pic>
        <p:nvPicPr>
          <p:cNvPr id="7" name="Picture 6" descr="Chart, scatter chart&#10;&#10;Description automatically generated">
            <a:extLst>
              <a:ext uri="{FF2B5EF4-FFF2-40B4-BE49-F238E27FC236}">
                <a16:creationId xmlns:a16="http://schemas.microsoft.com/office/drawing/2014/main" id="{18258A21-F650-A203-11AF-D3E2625FC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2" y="2437507"/>
            <a:ext cx="5710270" cy="2404863"/>
          </a:xfrm>
          <a:prstGeom prst="rect">
            <a:avLst/>
          </a:prstGeom>
        </p:spPr>
      </p:pic>
    </p:spTree>
    <p:extLst>
      <p:ext uri="{BB962C8B-B14F-4D97-AF65-F5344CB8AC3E}">
        <p14:creationId xmlns:p14="http://schemas.microsoft.com/office/powerpoint/2010/main" val="22355342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normAutofit/>
          </a:bodyPr>
          <a:lstStyle/>
          <a:p>
            <a:r>
              <a:rPr lang="en-GB" dirty="0"/>
              <a:t>Model Training (hyperparameter tuning) </a:t>
            </a:r>
            <a:endParaRPr lang="en-IT" dirty="0"/>
          </a:p>
        </p:txBody>
      </p:sp>
      <p:sp>
        <p:nvSpPr>
          <p:cNvPr id="5" name="Content Placeholder 4">
            <a:extLst>
              <a:ext uri="{FF2B5EF4-FFF2-40B4-BE49-F238E27FC236}">
                <a16:creationId xmlns:a16="http://schemas.microsoft.com/office/drawing/2014/main" id="{3F6E0A32-51EA-69FA-6E20-333B75EAD866}"/>
              </a:ext>
            </a:extLst>
          </p:cNvPr>
          <p:cNvSpPr>
            <a:spLocks noGrp="1"/>
          </p:cNvSpPr>
          <p:nvPr>
            <p:ph sz="half" idx="1"/>
          </p:nvPr>
        </p:nvSpPr>
        <p:spPr/>
        <p:txBody>
          <a:bodyPr>
            <a:normAutofit fontScale="62500" lnSpcReduction="20000"/>
          </a:bodyPr>
          <a:lstStyle/>
          <a:p>
            <a:r>
              <a:rPr lang="en-GB" dirty="0"/>
              <a:t>There are three main methods to find the optimal set of values for hyperparameters:</a:t>
            </a:r>
          </a:p>
          <a:p>
            <a:r>
              <a:rPr lang="en-GB" dirty="0">
                <a:solidFill>
                  <a:schemeClr val="accent6">
                    <a:lumMod val="75000"/>
                  </a:schemeClr>
                </a:solidFill>
              </a:rPr>
              <a:t>Grid search </a:t>
            </a:r>
            <a:r>
              <a:rPr lang="en-GB" dirty="0"/>
              <a:t>is determining a set of values for each hyperparameter, running the model with each possible combination of these values, and picking the set of values that produce the best results. Grid search involves guesswork since the values to be tried are set manually by the practitioner.</a:t>
            </a:r>
          </a:p>
          <a:p>
            <a:r>
              <a:rPr lang="en-GB" dirty="0">
                <a:solidFill>
                  <a:schemeClr val="accent6">
                    <a:lumMod val="75000"/>
                  </a:schemeClr>
                </a:solidFill>
              </a:rPr>
              <a:t>Random search </a:t>
            </a:r>
            <a:r>
              <a:rPr lang="en-GB" dirty="0"/>
              <a:t>involves picking random combinations of hyperparameter values from given statistical distributions to find an optimal set of values. The advantage of random search over grid search is that it allows searching in a wider range of values without increasing the number of trials.</a:t>
            </a:r>
          </a:p>
          <a:p>
            <a:r>
              <a:rPr lang="en-GB" dirty="0">
                <a:solidFill>
                  <a:schemeClr val="accent6">
                    <a:lumMod val="75000"/>
                  </a:schemeClr>
                </a:solidFill>
              </a:rPr>
              <a:t>Bayesian search </a:t>
            </a:r>
            <a:r>
              <a:rPr lang="en-GB" dirty="0"/>
              <a:t>is a sequential method that uses the results of the previous sets of hyperparameters to improve the next search process. Bayesian search reduces the optimization time especially for models trained on a large amount of data.</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73</a:t>
            </a:fld>
            <a:endParaRPr lang="it-IT" dirty="0"/>
          </a:p>
        </p:txBody>
      </p:sp>
      <p:pic>
        <p:nvPicPr>
          <p:cNvPr id="6" name="Content Placeholder 5" descr="Square&#10;&#10;Description automatically generated">
            <a:extLst>
              <a:ext uri="{FF2B5EF4-FFF2-40B4-BE49-F238E27FC236}">
                <a16:creationId xmlns:a16="http://schemas.microsoft.com/office/drawing/2014/main" id="{2243F54F-3575-60D9-819A-FE825620A59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918457" y="1654175"/>
            <a:ext cx="3960440" cy="2263109"/>
          </a:xfrm>
        </p:spPr>
      </p:pic>
      <p:pic>
        <p:nvPicPr>
          <p:cNvPr id="7" name="Picture 6" descr="Line chart&#10;&#10;Description automatically generated with low confidence">
            <a:extLst>
              <a:ext uri="{FF2B5EF4-FFF2-40B4-BE49-F238E27FC236}">
                <a16:creationId xmlns:a16="http://schemas.microsoft.com/office/drawing/2014/main" id="{A9DE2BD4-D03E-D3F2-B661-3A40D5602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4072" y="4153821"/>
            <a:ext cx="4309211" cy="2263110"/>
          </a:xfrm>
          <a:prstGeom prst="rect">
            <a:avLst/>
          </a:prstGeom>
        </p:spPr>
      </p:pic>
    </p:spTree>
    <p:extLst>
      <p:ext uri="{BB962C8B-B14F-4D97-AF65-F5344CB8AC3E}">
        <p14:creationId xmlns:p14="http://schemas.microsoft.com/office/powerpoint/2010/main" val="19711064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Evaluation</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sz="half" idx="1"/>
          </p:nvPr>
        </p:nvSpPr>
        <p:spPr/>
        <p:txBody>
          <a:bodyPr>
            <a:noAutofit/>
          </a:bodyPr>
          <a:lstStyle/>
          <a:p>
            <a:r>
              <a:rPr lang="en-GB" sz="1600" dirty="0"/>
              <a:t>Model evaluation defines:</a:t>
            </a:r>
          </a:p>
          <a:p>
            <a:pPr lvl="1"/>
            <a:r>
              <a:rPr lang="en-GB" sz="1600" dirty="0"/>
              <a:t>How well our model is performing</a:t>
            </a:r>
          </a:p>
          <a:p>
            <a:pPr lvl="1"/>
            <a:r>
              <a:rPr lang="en-GB" sz="1600" dirty="0"/>
              <a:t>Is our model accurate enough to put into production</a:t>
            </a:r>
          </a:p>
          <a:p>
            <a:pPr lvl="1"/>
            <a:r>
              <a:rPr lang="en-GB" sz="1600" dirty="0"/>
              <a:t>Will a larger training set improve my model’s performance?</a:t>
            </a:r>
          </a:p>
          <a:p>
            <a:pPr lvl="1"/>
            <a:r>
              <a:rPr lang="en-GB" sz="1600" dirty="0"/>
              <a:t>Is my model under-fitting or over-fitting?</a:t>
            </a:r>
          </a:p>
          <a:p>
            <a:pPr lvl="1"/>
            <a:endParaRPr lang="en-GB" sz="1600" dirty="0"/>
          </a:p>
          <a:p>
            <a:r>
              <a:rPr lang="en-GB" sz="1600" dirty="0">
                <a:solidFill>
                  <a:schemeClr val="accent6">
                    <a:lumMod val="75000"/>
                  </a:schemeClr>
                </a:solidFill>
              </a:rPr>
              <a:t>Accuracy</a:t>
            </a:r>
            <a:r>
              <a:rPr lang="en-GB" sz="1600" dirty="0"/>
              <a:t> measures the proportion of true results to total cases. Aim for a high accuracy rate.</a:t>
            </a:r>
            <a:br>
              <a:rPr lang="en-GB" sz="1600" dirty="0"/>
            </a:br>
            <a:r>
              <a:rPr lang="en-GB" sz="1600" dirty="0"/>
              <a:t>accuracy = # correct predictions / # total data points</a:t>
            </a:r>
          </a:p>
          <a:p>
            <a:r>
              <a:rPr lang="en-GB" sz="1600" dirty="0">
                <a:solidFill>
                  <a:schemeClr val="accent6">
                    <a:lumMod val="75000"/>
                  </a:schemeClr>
                </a:solidFill>
              </a:rPr>
              <a:t>Log loss </a:t>
            </a:r>
            <a:r>
              <a:rPr lang="en-GB" sz="1600" dirty="0"/>
              <a:t>is a single score that represents the advantage of the classifier over a random prediction. The log loss measures the uncertainty of your model by comparing the probabilities of it’s outputs to the known values (ground truth). You want to minimize log loss for the model as a whole.</a:t>
            </a:r>
          </a:p>
          <a:p>
            <a:pPr lvl="1"/>
            <a:endParaRPr lang="en-GB" sz="1600" dirty="0"/>
          </a:p>
          <a:p>
            <a:pPr marL="0" indent="0">
              <a:buNone/>
            </a:pPr>
            <a:br>
              <a:rPr lang="en-GB" sz="1600" dirty="0"/>
            </a:br>
            <a:endParaRPr lang="en-IT" sz="1600" dirty="0"/>
          </a:p>
        </p:txBody>
      </p:sp>
      <p:sp>
        <p:nvSpPr>
          <p:cNvPr id="5" name="Content Placeholder 4">
            <a:extLst>
              <a:ext uri="{FF2B5EF4-FFF2-40B4-BE49-F238E27FC236}">
                <a16:creationId xmlns:a16="http://schemas.microsoft.com/office/drawing/2014/main" id="{A4E652E5-1740-F736-E4A6-6BA27F7ECA2C}"/>
              </a:ext>
            </a:extLst>
          </p:cNvPr>
          <p:cNvSpPr>
            <a:spLocks noGrp="1"/>
          </p:cNvSpPr>
          <p:nvPr>
            <p:ph sz="half" idx="2"/>
          </p:nvPr>
        </p:nvSpPr>
        <p:spPr/>
        <p:txBody>
          <a:bodyPr>
            <a:noAutofit/>
          </a:bodyPr>
          <a:lstStyle/>
          <a:p>
            <a:r>
              <a:rPr lang="en-GB" sz="1600" dirty="0">
                <a:solidFill>
                  <a:schemeClr val="accent6">
                    <a:lumMod val="75000"/>
                  </a:schemeClr>
                </a:solidFill>
              </a:rPr>
              <a:t>Precision</a:t>
            </a:r>
            <a:r>
              <a:rPr lang="en-GB" sz="1600" dirty="0"/>
              <a:t> is the proportion of true results over all positive results.</a:t>
            </a:r>
          </a:p>
          <a:p>
            <a:r>
              <a:rPr lang="en-GB" sz="1600" dirty="0">
                <a:solidFill>
                  <a:schemeClr val="accent6">
                    <a:lumMod val="75000"/>
                  </a:schemeClr>
                </a:solidFill>
              </a:rPr>
              <a:t>Recall</a:t>
            </a:r>
            <a:r>
              <a:rPr lang="en-GB" sz="1600" dirty="0"/>
              <a:t> is the fraction of all correct results returned by the model.</a:t>
            </a:r>
          </a:p>
          <a:p>
            <a:r>
              <a:rPr lang="en-GB" sz="1600" dirty="0">
                <a:solidFill>
                  <a:schemeClr val="accent6">
                    <a:lumMod val="75000"/>
                  </a:schemeClr>
                </a:solidFill>
              </a:rPr>
              <a:t>F1-score </a:t>
            </a:r>
            <a:r>
              <a:rPr lang="en-GB" sz="1600" dirty="0"/>
              <a:t>is the weighted average of precision and recall between 0 and 1, where the ideal F-score value is 1.</a:t>
            </a:r>
          </a:p>
          <a:p>
            <a:r>
              <a:rPr lang="en-GB" sz="1600" dirty="0">
                <a:solidFill>
                  <a:schemeClr val="accent6">
                    <a:lumMod val="75000"/>
                  </a:schemeClr>
                </a:solidFill>
              </a:rPr>
              <a:t>AUC</a:t>
            </a:r>
            <a:r>
              <a:rPr lang="en-GB" sz="1600" dirty="0"/>
              <a:t> measures the area under the curve plotted with true positives on the y axis and false positives on the x axis. This metric is useful because it provides a single number that lets you compare models of different types.</a:t>
            </a:r>
          </a:p>
          <a:p>
            <a:r>
              <a:rPr lang="en-GB" sz="1600" dirty="0">
                <a:solidFill>
                  <a:schemeClr val="accent6">
                    <a:lumMod val="75000"/>
                  </a:schemeClr>
                </a:solidFill>
              </a:rPr>
              <a:t>Confusion Matrix </a:t>
            </a:r>
            <a:r>
              <a:rPr lang="en-GB" sz="1600" dirty="0"/>
              <a:t>the correlation between the label and the model’s classification. One axis of a confusion matrix is the label that the model predicted, and the other axis is the actual label. N represents the number of classes. In a binary classification problem, N=2</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323673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Testing</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fontScale="70000" lnSpcReduction="20000"/>
          </a:bodyPr>
          <a:lstStyle/>
          <a:p>
            <a:r>
              <a:rPr lang="en-GB" dirty="0"/>
              <a:t>Data scientists and Machine Learning engineers train models by feeding them with examples and setting parameters. </a:t>
            </a:r>
          </a:p>
          <a:p>
            <a:r>
              <a:rPr lang="en-GB" dirty="0"/>
              <a:t>The model training logic produces the </a:t>
            </a:r>
            <a:r>
              <a:rPr lang="en-GB" dirty="0" err="1">
                <a:solidFill>
                  <a:schemeClr val="accent6">
                    <a:lumMod val="75000"/>
                  </a:schemeClr>
                </a:solidFill>
              </a:rPr>
              <a:t>behavior</a:t>
            </a:r>
            <a:r>
              <a:rPr lang="en-GB" dirty="0"/>
              <a:t>. This process poses these challenges in testing Machine Learning models:</a:t>
            </a:r>
          </a:p>
          <a:p>
            <a:pPr lvl="1"/>
            <a:r>
              <a:rPr lang="en-GB" dirty="0">
                <a:solidFill>
                  <a:schemeClr val="accent6">
                    <a:lumMod val="75000"/>
                  </a:schemeClr>
                </a:solidFill>
              </a:rPr>
              <a:t>Lack of transparency</a:t>
            </a:r>
            <a:r>
              <a:rPr lang="en-GB" dirty="0"/>
              <a:t>. Many models work like black boxes.</a:t>
            </a:r>
          </a:p>
          <a:p>
            <a:pPr lvl="1"/>
            <a:r>
              <a:rPr lang="en-GB" dirty="0">
                <a:solidFill>
                  <a:schemeClr val="accent6">
                    <a:lumMod val="75000"/>
                  </a:schemeClr>
                </a:solidFill>
              </a:rPr>
              <a:t>Indeterminate </a:t>
            </a:r>
            <a:r>
              <a:rPr lang="en-GB" dirty="0" err="1">
                <a:solidFill>
                  <a:schemeClr val="accent6">
                    <a:lumMod val="75000"/>
                  </a:schemeClr>
                </a:solidFill>
              </a:rPr>
              <a:t>modeling</a:t>
            </a:r>
            <a:r>
              <a:rPr lang="en-GB" dirty="0">
                <a:solidFill>
                  <a:schemeClr val="accent6">
                    <a:lumMod val="75000"/>
                  </a:schemeClr>
                </a:solidFill>
              </a:rPr>
              <a:t> outcomes</a:t>
            </a:r>
            <a:r>
              <a:rPr lang="en-GB" dirty="0"/>
              <a:t>. Many models rely on stochastic algorithms and do not produce the same model after (re)training.</a:t>
            </a:r>
          </a:p>
          <a:p>
            <a:pPr lvl="1"/>
            <a:r>
              <a:rPr lang="en-GB" dirty="0">
                <a:solidFill>
                  <a:schemeClr val="accent6">
                    <a:lumMod val="75000"/>
                  </a:schemeClr>
                </a:solidFill>
              </a:rPr>
              <a:t>Generalizability</a:t>
            </a:r>
            <a:r>
              <a:rPr lang="en-GB" dirty="0"/>
              <a:t>. Models need to work consistently in circumstances other than their training environment.</a:t>
            </a:r>
          </a:p>
          <a:p>
            <a:pPr lvl="1"/>
            <a:r>
              <a:rPr lang="en-GB" dirty="0">
                <a:solidFill>
                  <a:schemeClr val="accent6">
                    <a:lumMod val="75000"/>
                  </a:schemeClr>
                </a:solidFill>
              </a:rPr>
              <a:t>Unclear idea of coverage</a:t>
            </a:r>
            <a:r>
              <a:rPr lang="en-GB" dirty="0"/>
              <a:t>. There is no established way to express testing coverage for machine learning models. “Coverage” does not refer to lines of code in machine learning as it does in software development. Instead, it might relate to ideas like input data and model output distribution.</a:t>
            </a:r>
          </a:p>
          <a:p>
            <a:pPr lvl="1"/>
            <a:r>
              <a:rPr lang="en-GB" dirty="0">
                <a:solidFill>
                  <a:schemeClr val="accent6">
                    <a:lumMod val="75000"/>
                  </a:schemeClr>
                </a:solidFill>
              </a:rPr>
              <a:t>Resource needs</a:t>
            </a:r>
            <a:r>
              <a:rPr lang="en-GB" dirty="0"/>
              <a:t>. Continuous testing of ML models requires resource and is time-intensive.</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3943057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Testing</a:t>
            </a:r>
          </a:p>
        </p:txBody>
      </p:sp>
      <p:sp>
        <p:nvSpPr>
          <p:cNvPr id="5" name="Content Placeholder 4">
            <a:extLst>
              <a:ext uri="{FF2B5EF4-FFF2-40B4-BE49-F238E27FC236}">
                <a16:creationId xmlns:a16="http://schemas.microsoft.com/office/drawing/2014/main" id="{9C079C90-930C-7C44-3278-26835F9A5C44}"/>
              </a:ext>
            </a:extLst>
          </p:cNvPr>
          <p:cNvSpPr>
            <a:spLocks noGrp="1"/>
          </p:cNvSpPr>
          <p:nvPr>
            <p:ph sz="half" idx="1"/>
          </p:nvPr>
        </p:nvSpPr>
        <p:spPr/>
        <p:txBody>
          <a:bodyPr>
            <a:normAutofit fontScale="77500" lnSpcReduction="20000"/>
          </a:bodyPr>
          <a:lstStyle/>
          <a:p>
            <a:r>
              <a:rPr lang="en-GB" dirty="0">
                <a:solidFill>
                  <a:schemeClr val="accent6">
                    <a:lumMod val="75000"/>
                  </a:schemeClr>
                </a:solidFill>
              </a:rPr>
              <a:t>Invariance test defines input changes that are expected to leave model outputs unaffected.</a:t>
            </a:r>
          </a:p>
          <a:p>
            <a:pPr lvl="1"/>
            <a:r>
              <a:rPr lang="en-GB" dirty="0"/>
              <a:t>The common method for testing invariance is related to data augmentation. You pair up modified and unmodified input examples and see how much this affects the model output.</a:t>
            </a:r>
          </a:p>
          <a:p>
            <a:pPr lvl="1"/>
            <a:r>
              <a:rPr lang="en-GB" dirty="0"/>
              <a:t>One example is to check whether a person’s name affects their health. Our default assumption can be that there should be no relationship between the two. Having a test failing based on this assumption might imply a hidden demographic connection between name and height (because our data covers multiple countries with different names and wealth distributions).</a:t>
            </a:r>
          </a:p>
          <a:p>
            <a:endParaRPr lang="en-IT" dirty="0"/>
          </a:p>
        </p:txBody>
      </p:sp>
      <p:sp>
        <p:nvSpPr>
          <p:cNvPr id="6" name="Content Placeholder 5">
            <a:extLst>
              <a:ext uri="{FF2B5EF4-FFF2-40B4-BE49-F238E27FC236}">
                <a16:creationId xmlns:a16="http://schemas.microsoft.com/office/drawing/2014/main" id="{75A1C738-A18B-1B06-317E-4A40C7171F73}"/>
              </a:ext>
            </a:extLst>
          </p:cNvPr>
          <p:cNvSpPr>
            <a:spLocks noGrp="1"/>
          </p:cNvSpPr>
          <p:nvPr>
            <p:ph sz="half" idx="2"/>
          </p:nvPr>
        </p:nvSpPr>
        <p:spPr/>
        <p:txBody>
          <a:bodyPr>
            <a:normAutofit fontScale="77500" lnSpcReduction="20000"/>
          </a:bodyPr>
          <a:lstStyle/>
          <a:p>
            <a:r>
              <a:rPr lang="en-GB" dirty="0">
                <a:solidFill>
                  <a:schemeClr val="accent6">
                    <a:lumMod val="75000"/>
                  </a:schemeClr>
                </a:solidFill>
              </a:rPr>
              <a:t>Directional expectation tests to define input distribution changes expected effects on the output.</a:t>
            </a:r>
          </a:p>
          <a:p>
            <a:pPr lvl="1"/>
            <a:r>
              <a:rPr lang="en-GB" dirty="0"/>
              <a:t>A typical example is testing assumptions about the number of bathrooms or property size when predicting house prices. A higher number of bathrooms should mean a higher price prediction. Seeing a different result might reveal wrong assumptions about the relationship between our input and output or the distribution of our dataset (e.g., small studio apartments are overrepresented in expensive </a:t>
            </a:r>
            <a:r>
              <a:rPr lang="en-GB" dirty="0" err="1"/>
              <a:t>neighborhoods</a:t>
            </a:r>
            <a:r>
              <a:rPr lang="en-GB" dirty="0"/>
              <a:t>).</a:t>
            </a:r>
          </a:p>
          <a:p>
            <a:endParaRPr lang="en-GB" dirty="0"/>
          </a:p>
          <a:p>
            <a:r>
              <a:rPr lang="en-GB" dirty="0"/>
              <a:t>https://</a:t>
            </a:r>
            <a:r>
              <a:rPr lang="en-GB" dirty="0" err="1"/>
              <a:t>deepchecks.com</a:t>
            </a:r>
            <a:r>
              <a:rPr lang="en-GB" dirty="0"/>
              <a:t>/</a:t>
            </a:r>
          </a:p>
          <a:p>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35724038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Packaging</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a:bodyPr>
          <a:lstStyle/>
          <a:p>
            <a:r>
              <a:rPr lang="en-GB" sz="2400" i="1" dirty="0"/>
              <a:t>Model Packaging</a:t>
            </a:r>
            <a:r>
              <a:rPr lang="en-GB" sz="2400" dirty="0"/>
              <a:t> - The process of exporting the final ML model into a specific format (e.g. ONNX), which describes the model to be consumed by the business application. </a:t>
            </a:r>
          </a:p>
          <a:p>
            <a:r>
              <a:rPr lang="en-GB" sz="2400" dirty="0">
                <a:solidFill>
                  <a:schemeClr val="accent6">
                    <a:lumMod val="75000"/>
                  </a:schemeClr>
                </a:solidFill>
              </a:rPr>
              <a:t>There are various formats to distribute ML models. </a:t>
            </a:r>
            <a:r>
              <a:rPr lang="en-GB" sz="2400" dirty="0"/>
              <a:t>In order to achieve a distributable format, </a:t>
            </a:r>
            <a:r>
              <a:rPr lang="en-GB" sz="2400" dirty="0">
                <a:solidFill>
                  <a:schemeClr val="accent6">
                    <a:lumMod val="75000"/>
                  </a:schemeClr>
                </a:solidFill>
              </a:rPr>
              <a:t>the ML model should be present and should be executable as an independent asset</a:t>
            </a:r>
            <a:r>
              <a:rPr lang="en-GB" sz="2400" dirty="0"/>
              <a:t>. For example, we might want to use a Scikit-learn model in a Spark job. </a:t>
            </a:r>
          </a:p>
          <a:p>
            <a:pPr lvl="1"/>
            <a:r>
              <a:rPr lang="en-GB" sz="2000" i="1" dirty="0"/>
              <a:t>Language-agnostic</a:t>
            </a:r>
            <a:r>
              <a:rPr lang="en-GB" sz="2000" dirty="0"/>
              <a:t> </a:t>
            </a:r>
            <a:r>
              <a:rPr lang="en-GB" sz="2000" i="1" dirty="0"/>
              <a:t> formats</a:t>
            </a:r>
            <a:endParaRPr lang="en-GB" sz="2000" dirty="0"/>
          </a:p>
          <a:p>
            <a:pPr lvl="1"/>
            <a:r>
              <a:rPr lang="en-GB" sz="2000" i="1" dirty="0"/>
              <a:t>Vendor-specific exchange formats</a:t>
            </a:r>
            <a:endParaRPr lang="en-IT" sz="2000"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Tree>
    <p:extLst>
      <p:ext uri="{BB962C8B-B14F-4D97-AF65-F5344CB8AC3E}">
        <p14:creationId xmlns:p14="http://schemas.microsoft.com/office/powerpoint/2010/main" val="2284479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Vendor-specific exchange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78</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62500" lnSpcReduction="20000"/>
          </a:bodyPr>
          <a:lstStyle/>
          <a:p>
            <a:r>
              <a:rPr lang="en-GB" dirty="0">
                <a:solidFill>
                  <a:schemeClr val="accent6">
                    <a:lumMod val="75000"/>
                  </a:schemeClr>
                </a:solidFill>
              </a:rPr>
              <a:t>Scikit-Learn</a:t>
            </a:r>
            <a:r>
              <a:rPr lang="en-GB" dirty="0"/>
              <a:t> saves models as pickled python objects, with a .</a:t>
            </a:r>
            <a:r>
              <a:rPr lang="en-GB" dirty="0" err="1"/>
              <a:t>pkl</a:t>
            </a:r>
            <a:r>
              <a:rPr lang="en-GB" dirty="0"/>
              <a:t> file extension.</a:t>
            </a:r>
          </a:p>
          <a:p>
            <a:r>
              <a:rPr lang="en-GB" dirty="0">
                <a:solidFill>
                  <a:schemeClr val="accent6">
                    <a:lumMod val="75000"/>
                  </a:schemeClr>
                </a:solidFill>
              </a:rPr>
              <a:t>H2O</a:t>
            </a:r>
            <a:r>
              <a:rPr lang="en-GB" dirty="0"/>
              <a:t> allows you to convert the models you have built to either POJO (Plain Old Java Object) or MOJO (Model Object, Optimized).</a:t>
            </a:r>
          </a:p>
          <a:p>
            <a:r>
              <a:rPr lang="en-GB" dirty="0" err="1">
                <a:solidFill>
                  <a:schemeClr val="accent6">
                    <a:lumMod val="75000"/>
                  </a:schemeClr>
                </a:solidFill>
              </a:rPr>
              <a:t>SparkML</a:t>
            </a:r>
            <a:r>
              <a:rPr lang="en-GB" dirty="0"/>
              <a:t> models that can be saved in the </a:t>
            </a:r>
            <a:r>
              <a:rPr lang="en-GB" dirty="0" err="1"/>
              <a:t>MLeap</a:t>
            </a:r>
            <a:r>
              <a:rPr lang="en-GB" dirty="0"/>
              <a:t> file format and served in real-time using an </a:t>
            </a:r>
            <a:r>
              <a:rPr lang="en-GB" dirty="0" err="1"/>
              <a:t>MLeap</a:t>
            </a:r>
            <a:r>
              <a:rPr lang="en-GB" dirty="0"/>
              <a:t> model server. The </a:t>
            </a:r>
            <a:r>
              <a:rPr lang="en-GB" dirty="0" err="1"/>
              <a:t>MLeap</a:t>
            </a:r>
            <a:r>
              <a:rPr lang="en-GB" dirty="0"/>
              <a:t> runtime is a JAR that can run in any Java application. </a:t>
            </a:r>
            <a:r>
              <a:rPr lang="en-GB" dirty="0" err="1"/>
              <a:t>MLeap</a:t>
            </a:r>
            <a:r>
              <a:rPr lang="en-GB" dirty="0"/>
              <a:t> supports Spark, Scikit-learn, and </a:t>
            </a:r>
            <a:r>
              <a:rPr lang="en-GB" dirty="0" err="1"/>
              <a:t>Tensorflow</a:t>
            </a:r>
            <a:r>
              <a:rPr lang="en-GB" dirty="0"/>
              <a:t> for training pipelines and exporting them to an </a:t>
            </a:r>
            <a:r>
              <a:rPr lang="en-GB" dirty="0" err="1"/>
              <a:t>MLeap</a:t>
            </a:r>
            <a:r>
              <a:rPr lang="en-GB" dirty="0"/>
              <a:t> Bundle.</a:t>
            </a:r>
          </a:p>
          <a:p>
            <a:r>
              <a:rPr lang="en-GB" dirty="0">
                <a:solidFill>
                  <a:schemeClr val="accent6">
                    <a:lumMod val="75000"/>
                  </a:schemeClr>
                </a:solidFill>
              </a:rPr>
              <a:t>TensorFlow</a:t>
            </a:r>
            <a:r>
              <a:rPr lang="en-GB" dirty="0"/>
              <a:t> saves models as .pb files; which is the protocol buffer files extension.</a:t>
            </a:r>
          </a:p>
          <a:p>
            <a:r>
              <a:rPr lang="en-GB" dirty="0" err="1">
                <a:solidFill>
                  <a:schemeClr val="accent6">
                    <a:lumMod val="75000"/>
                  </a:schemeClr>
                </a:solidFill>
              </a:rPr>
              <a:t>PyTorch</a:t>
            </a:r>
            <a:r>
              <a:rPr lang="en-GB" dirty="0"/>
              <a:t> serves models by using their proprietary Torch Script as a .</a:t>
            </a:r>
            <a:r>
              <a:rPr lang="en-GB" dirty="0" err="1"/>
              <a:t>pt</a:t>
            </a:r>
            <a:r>
              <a:rPr lang="en-GB" dirty="0"/>
              <a:t> file. Their model format can be served from a C– application.</a:t>
            </a:r>
          </a:p>
          <a:p>
            <a:r>
              <a:rPr lang="en-GB" dirty="0" err="1">
                <a:solidFill>
                  <a:schemeClr val="accent6">
                    <a:lumMod val="75000"/>
                  </a:schemeClr>
                </a:solidFill>
              </a:rPr>
              <a:t>Keras</a:t>
            </a:r>
            <a:r>
              <a:rPr lang="en-GB" dirty="0"/>
              <a:t> saves a model as a .h5 file, which is known in the scientific community as a data file saved in the Hierarchical Data Format (HDF). This type of file contains multidimensional arrays of data.</a:t>
            </a:r>
          </a:p>
          <a:p>
            <a:r>
              <a:rPr lang="en-GB" dirty="0">
                <a:solidFill>
                  <a:schemeClr val="accent6">
                    <a:lumMod val="75000"/>
                  </a:schemeClr>
                </a:solidFill>
              </a:rPr>
              <a:t>Apple</a:t>
            </a:r>
            <a:r>
              <a:rPr lang="en-GB" dirty="0"/>
              <a:t> has its proprietary file format with the extension .</a:t>
            </a:r>
            <a:r>
              <a:rPr lang="en-GB" dirty="0" err="1"/>
              <a:t>mlmodel</a:t>
            </a:r>
            <a:r>
              <a:rPr lang="en-GB" dirty="0"/>
              <a:t> to store models embedded in iOS applications. The Core ML framework has native support for Objective-C and Swift programming languages. </a:t>
            </a:r>
          </a:p>
        </p:txBody>
      </p:sp>
    </p:spTree>
    <p:extLst>
      <p:ext uri="{BB962C8B-B14F-4D97-AF65-F5344CB8AC3E}">
        <p14:creationId xmlns:p14="http://schemas.microsoft.com/office/powerpoint/2010/main" val="14265983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Language agnostic exchange formats</a:t>
            </a:r>
          </a:p>
        </p:txBody>
      </p:sp>
      <p:sp>
        <p:nvSpPr>
          <p:cNvPr id="3" name="Content Placeholder 2">
            <a:extLst>
              <a:ext uri="{FF2B5EF4-FFF2-40B4-BE49-F238E27FC236}">
                <a16:creationId xmlns:a16="http://schemas.microsoft.com/office/drawing/2014/main" id="{DDFA3571-43BF-A0FF-E1BB-3CABAEC30E8A}"/>
              </a:ext>
            </a:extLst>
          </p:cNvPr>
          <p:cNvSpPr>
            <a:spLocks noGrp="1"/>
          </p:cNvSpPr>
          <p:nvPr>
            <p:ph sz="half" idx="1"/>
          </p:nvPr>
        </p:nvSpPr>
        <p:spPr/>
        <p:txBody>
          <a:bodyPr>
            <a:normAutofit fontScale="77500" lnSpcReduction="20000"/>
          </a:bodyPr>
          <a:lstStyle/>
          <a:p>
            <a:r>
              <a:rPr lang="en-GB" dirty="0"/>
              <a:t>There are a lot of different frameworks to train models, runtimes to execute models, compilers to improve runtime of inferences, and other tooling. </a:t>
            </a:r>
          </a:p>
          <a:p>
            <a:r>
              <a:rPr lang="en-GB" dirty="0"/>
              <a:t>Concerning inference runtime deployment there two choices:</a:t>
            </a:r>
          </a:p>
          <a:p>
            <a:pPr lvl="1"/>
            <a:r>
              <a:rPr lang="en-GB" dirty="0"/>
              <a:t>either you deploy the inference runtimes for all the frameworks you want to use right now and foresee the need to extend your overall runtime with additional frameworks</a:t>
            </a:r>
          </a:p>
          <a:p>
            <a:pPr lvl="1"/>
            <a:r>
              <a:rPr lang="en-GB" dirty="0"/>
              <a:t>use an interoperability standard like </a:t>
            </a:r>
            <a:r>
              <a:rPr lang="en-GB" i="1" dirty="0"/>
              <a:t>ONNX</a:t>
            </a:r>
            <a:r>
              <a:rPr lang="en-GB" dirty="0"/>
              <a:t> to serialize the trained model in a way that it may be executed by whatever interoperability standard runtime and every runtime implementation you might think of.</a:t>
            </a:r>
          </a:p>
          <a:p>
            <a:r>
              <a:rPr lang="en-GB" dirty="0"/>
              <a:t>https://</a:t>
            </a:r>
            <a:r>
              <a:rPr lang="en-GB" dirty="0" err="1"/>
              <a:t>onnx.ai</a:t>
            </a:r>
            <a:r>
              <a:rPr lang="en-GB" dirty="0"/>
              <a:t>/</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79</a:t>
            </a:fld>
            <a:endParaRPr lang="it-IT" dirty="0"/>
          </a:p>
        </p:txBody>
      </p:sp>
      <p:pic>
        <p:nvPicPr>
          <p:cNvPr id="14" name="Content Placeholder 13" descr="A picture containing application&#10;&#10;Description automatically generated">
            <a:extLst>
              <a:ext uri="{FF2B5EF4-FFF2-40B4-BE49-F238E27FC236}">
                <a16:creationId xmlns:a16="http://schemas.microsoft.com/office/drawing/2014/main" id="{826B5EBE-1A3E-31B2-61D2-61E05DFB1AD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77480" y="2132856"/>
            <a:ext cx="5888654" cy="3312368"/>
          </a:xfrm>
        </p:spPr>
      </p:pic>
    </p:spTree>
    <p:extLst>
      <p:ext uri="{BB962C8B-B14F-4D97-AF65-F5344CB8AC3E}">
        <p14:creationId xmlns:p14="http://schemas.microsoft.com/office/powerpoint/2010/main" val="229515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938FBE-4E21-0A15-685C-D19B1603CBD1}"/>
              </a:ext>
            </a:extLst>
          </p:cNvPr>
          <p:cNvSpPr>
            <a:spLocks noGrp="1"/>
          </p:cNvSpPr>
          <p:nvPr>
            <p:ph type="title"/>
          </p:nvPr>
        </p:nvSpPr>
        <p:spPr/>
        <p:txBody>
          <a:bodyPr/>
          <a:lstStyle/>
          <a:p>
            <a:r>
              <a:rPr lang="en-IT" dirty="0"/>
              <a:t>Data and Code are behind a model</a:t>
            </a:r>
          </a:p>
        </p:txBody>
      </p:sp>
      <p:pic>
        <p:nvPicPr>
          <p:cNvPr id="11" name="Content Placeholder 10" descr="Chart, scatter chart&#10;&#10;Description automatically generated">
            <a:extLst>
              <a:ext uri="{FF2B5EF4-FFF2-40B4-BE49-F238E27FC236}">
                <a16:creationId xmlns:a16="http://schemas.microsoft.com/office/drawing/2014/main" id="{E9671A0A-0E19-0493-31DD-78E347856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55961" y="3863182"/>
            <a:ext cx="3312369" cy="2967809"/>
          </a:xfrm>
        </p:spPr>
      </p:pic>
      <p:sp>
        <p:nvSpPr>
          <p:cNvPr id="4" name="Slide Number Placeholder 3">
            <a:extLst>
              <a:ext uri="{FF2B5EF4-FFF2-40B4-BE49-F238E27FC236}">
                <a16:creationId xmlns:a16="http://schemas.microsoft.com/office/drawing/2014/main" id="{DD3DD20B-615F-D291-696D-84DEB129DDD9}"/>
              </a:ext>
            </a:extLst>
          </p:cNvPr>
          <p:cNvSpPr>
            <a:spLocks noGrp="1"/>
          </p:cNvSpPr>
          <p:nvPr>
            <p:ph type="sldNum" sz="quarter" idx="12"/>
          </p:nvPr>
        </p:nvSpPr>
        <p:spPr/>
        <p:txBody>
          <a:bodyPr/>
          <a:lstStyle/>
          <a:p>
            <a:fld id="{D2040F39-7941-49A4-B48D-F201B18B6351}" type="slidenum">
              <a:rPr lang="it-IT" smtClean="0"/>
              <a:pPr/>
              <a:t>8</a:t>
            </a:fld>
            <a:endParaRPr lang="it-IT" dirty="0"/>
          </a:p>
        </p:txBody>
      </p:sp>
      <p:sp>
        <p:nvSpPr>
          <p:cNvPr id="3" name="Content Placeholder 2">
            <a:extLst>
              <a:ext uri="{FF2B5EF4-FFF2-40B4-BE49-F238E27FC236}">
                <a16:creationId xmlns:a16="http://schemas.microsoft.com/office/drawing/2014/main" id="{54F06085-1276-3EE6-C540-5A60A38131DC}"/>
              </a:ext>
            </a:extLst>
          </p:cNvPr>
          <p:cNvSpPr>
            <a:spLocks noGrp="1"/>
          </p:cNvSpPr>
          <p:nvPr>
            <p:ph sz="half" idx="1"/>
          </p:nvPr>
        </p:nvSpPr>
        <p:spPr/>
        <p:txBody>
          <a:bodyPr>
            <a:normAutofit/>
          </a:bodyPr>
          <a:lstStyle/>
          <a:p>
            <a:r>
              <a:rPr lang="en-GB" sz="1800" dirty="0"/>
              <a:t>The complete development pipeline includes three change levels: </a:t>
            </a:r>
            <a:r>
              <a:rPr lang="en-GB" sz="1800" dirty="0">
                <a:solidFill>
                  <a:schemeClr val="accent6">
                    <a:lumMod val="75000"/>
                  </a:schemeClr>
                </a:solidFill>
              </a:rPr>
              <a:t>Data, Model, </a:t>
            </a:r>
            <a:r>
              <a:rPr lang="en-GB" sz="1800" dirty="0"/>
              <a:t>and</a:t>
            </a:r>
            <a:r>
              <a:rPr lang="en-GB" sz="1800" dirty="0">
                <a:solidFill>
                  <a:schemeClr val="accent6">
                    <a:lumMod val="75000"/>
                  </a:schemeClr>
                </a:solidFill>
              </a:rPr>
              <a:t> Code. </a:t>
            </a:r>
          </a:p>
          <a:p>
            <a:r>
              <a:rPr lang="en-GB" sz="1800" dirty="0"/>
              <a:t>In machine learning-based systems, the trigger for a build (or any other automated activity) might be the </a:t>
            </a:r>
            <a:r>
              <a:rPr lang="en-GB" sz="1800" dirty="0">
                <a:solidFill>
                  <a:schemeClr val="accent6">
                    <a:lumMod val="75000"/>
                  </a:schemeClr>
                </a:solidFill>
              </a:rPr>
              <a:t>combination of a code change, data change, or model change</a:t>
            </a:r>
            <a:r>
              <a:rPr lang="en-GB" sz="1800" dirty="0"/>
              <a:t>. (see Technical Debt paper)</a:t>
            </a:r>
            <a:endParaRPr lang="en-IT" sz="1800" dirty="0"/>
          </a:p>
          <a:p>
            <a:endParaRPr lang="en-IT" sz="1800" dirty="0"/>
          </a:p>
        </p:txBody>
      </p:sp>
      <p:pic>
        <p:nvPicPr>
          <p:cNvPr id="6" name="Content Placeholder 8" descr="Chart, scatter chart&#10;&#10;Description automatically generated">
            <a:extLst>
              <a:ext uri="{FF2B5EF4-FFF2-40B4-BE49-F238E27FC236}">
                <a16:creationId xmlns:a16="http://schemas.microsoft.com/office/drawing/2014/main" id="{F8AC8DB2-2404-E900-FE80-698B9F9D95D0}"/>
              </a:ext>
            </a:extLst>
          </p:cNvPr>
          <p:cNvPicPr>
            <a:picLocks noChangeAspect="1"/>
          </p:cNvPicPr>
          <p:nvPr/>
        </p:nvPicPr>
        <p:blipFill rotWithShape="1">
          <a:blip r:embed="rId3">
            <a:extLst>
              <a:ext uri="{28A0092B-C50C-407E-A947-70E740481C1C}">
                <a14:useLocalDpi xmlns:a14="http://schemas.microsoft.com/office/drawing/2010/main" val="0"/>
              </a:ext>
            </a:extLst>
          </a:blip>
          <a:srcRect b="21409"/>
          <a:stretch/>
        </p:blipFill>
        <p:spPr>
          <a:xfrm>
            <a:off x="7752183" y="1484784"/>
            <a:ext cx="3519927" cy="2372710"/>
          </a:xfrm>
          <a:prstGeom prst="rect">
            <a:avLst/>
          </a:prstGeom>
        </p:spPr>
      </p:pic>
      <p:pic>
        <p:nvPicPr>
          <p:cNvPr id="2" name="Content Placeholder 5" descr="Diagram&#10;&#10;Description automatically generated">
            <a:extLst>
              <a:ext uri="{FF2B5EF4-FFF2-40B4-BE49-F238E27FC236}">
                <a16:creationId xmlns:a16="http://schemas.microsoft.com/office/drawing/2014/main" id="{44BB9221-DC9C-AB2C-5B5C-ECA7E0E45CCB}"/>
              </a:ext>
            </a:extLst>
          </p:cNvPr>
          <p:cNvPicPr>
            <a:picLocks noChangeAspect="1"/>
          </p:cNvPicPr>
          <p:nvPr/>
        </p:nvPicPr>
        <p:blipFill rotWithShape="1">
          <a:blip r:embed="rId4">
            <a:extLst>
              <a:ext uri="{28A0092B-C50C-407E-A947-70E740481C1C}">
                <a14:useLocalDpi xmlns:a14="http://schemas.microsoft.com/office/drawing/2010/main" val="0"/>
              </a:ext>
            </a:extLst>
          </a:blip>
          <a:srcRect t="21315"/>
          <a:stretch/>
        </p:blipFill>
        <p:spPr>
          <a:xfrm>
            <a:off x="559438" y="3857494"/>
            <a:ext cx="5495137" cy="2124653"/>
          </a:xfrm>
          <a:prstGeom prst="rect">
            <a:avLst/>
          </a:prstGeom>
        </p:spPr>
      </p:pic>
    </p:spTree>
    <p:extLst>
      <p:ext uri="{BB962C8B-B14F-4D97-AF65-F5344CB8AC3E}">
        <p14:creationId xmlns:p14="http://schemas.microsoft.com/office/powerpoint/2010/main" val="634716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Orchestration Tools</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80</a:t>
            </a:fld>
            <a:endParaRPr lang="it-IT" dirty="0"/>
          </a:p>
        </p:txBody>
      </p:sp>
    </p:spTree>
    <p:extLst>
      <p:ext uri="{BB962C8B-B14F-4D97-AF65-F5344CB8AC3E}">
        <p14:creationId xmlns:p14="http://schemas.microsoft.com/office/powerpoint/2010/main" val="22422488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Orchestration Tools</a:t>
            </a:r>
          </a:p>
        </p:txBody>
      </p:sp>
      <p:pic>
        <p:nvPicPr>
          <p:cNvPr id="9" name="Content Placeholder 8" descr="Diagram&#10;&#10;Description automatically generated">
            <a:extLst>
              <a:ext uri="{FF2B5EF4-FFF2-40B4-BE49-F238E27FC236}">
                <a16:creationId xmlns:a16="http://schemas.microsoft.com/office/drawing/2014/main" id="{2FC66915-D3DD-67FB-CFA6-FF4E9C10E2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1700808"/>
            <a:ext cx="10058400" cy="4114800"/>
          </a:xfrm>
        </p:spPr>
      </p:pic>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81</a:t>
            </a:fld>
            <a:endParaRPr lang="it-IT" dirty="0"/>
          </a:p>
        </p:txBody>
      </p:sp>
    </p:spTree>
    <p:extLst>
      <p:ext uri="{BB962C8B-B14F-4D97-AF65-F5344CB8AC3E}">
        <p14:creationId xmlns:p14="http://schemas.microsoft.com/office/powerpoint/2010/main" val="747687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a:xfrm>
            <a:off x="609600" y="274638"/>
            <a:ext cx="10972800" cy="1143000"/>
          </a:xfrm>
        </p:spPr>
        <p:txBody>
          <a:bodyPr anchor="ctr">
            <a:normAutofit/>
          </a:bodyPr>
          <a:lstStyle/>
          <a:p>
            <a:r>
              <a:rPr lang="en-GB" dirty="0"/>
              <a:t>Orchestration Tools</a:t>
            </a:r>
          </a:p>
        </p:txBody>
      </p:sp>
      <p:pic>
        <p:nvPicPr>
          <p:cNvPr id="7" name="Content Placeholder 6">
            <a:extLst>
              <a:ext uri="{FF2B5EF4-FFF2-40B4-BE49-F238E27FC236}">
                <a16:creationId xmlns:a16="http://schemas.microsoft.com/office/drawing/2014/main" id="{14C7D743-0BDF-6716-0015-A87D42AAE0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19498"/>
            <a:ext cx="10972800" cy="4087368"/>
          </a:xfrm>
          <a:noFill/>
        </p:spPr>
      </p:pic>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82</a:t>
            </a:fld>
            <a:endParaRPr lang="it-IT"/>
          </a:p>
        </p:txBody>
      </p:sp>
    </p:spTree>
    <p:extLst>
      <p:ext uri="{BB962C8B-B14F-4D97-AF65-F5344CB8AC3E}">
        <p14:creationId xmlns:p14="http://schemas.microsoft.com/office/powerpoint/2010/main" val="2934386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Orchestration Tools</a:t>
            </a:r>
          </a:p>
        </p:txBody>
      </p:sp>
      <p:sp>
        <p:nvSpPr>
          <p:cNvPr id="6" name="Content Placeholder 5">
            <a:extLst>
              <a:ext uri="{FF2B5EF4-FFF2-40B4-BE49-F238E27FC236}">
                <a16:creationId xmlns:a16="http://schemas.microsoft.com/office/drawing/2014/main" id="{F589D3B8-0F54-BC42-D573-B792EE24CFBF}"/>
              </a:ext>
            </a:extLst>
          </p:cNvPr>
          <p:cNvSpPr>
            <a:spLocks noGrp="1"/>
          </p:cNvSpPr>
          <p:nvPr>
            <p:ph sz="half" idx="1"/>
          </p:nvPr>
        </p:nvSpPr>
        <p:spPr/>
        <p:txBody>
          <a:bodyPr>
            <a:normAutofit fontScale="77500" lnSpcReduction="20000"/>
          </a:bodyPr>
          <a:lstStyle/>
          <a:p>
            <a:r>
              <a:rPr lang="en-GB" dirty="0"/>
              <a:t>Implementing machine learning projects (and creating ML-based products) is at least as complex as any other software development. </a:t>
            </a:r>
          </a:p>
          <a:p>
            <a:r>
              <a:rPr lang="en-GB" dirty="0"/>
              <a:t>For instance, in real-world ML projects, you must be able to:</a:t>
            </a:r>
          </a:p>
          <a:p>
            <a:pPr lvl="1"/>
            <a:r>
              <a:rPr lang="en-GB" dirty="0">
                <a:solidFill>
                  <a:schemeClr val="accent6">
                    <a:lumMod val="75000"/>
                  </a:schemeClr>
                </a:solidFill>
              </a:rPr>
              <a:t>Ingest the data in multiple formats</a:t>
            </a:r>
          </a:p>
          <a:p>
            <a:pPr lvl="1"/>
            <a:r>
              <a:rPr lang="en-GB" dirty="0">
                <a:solidFill>
                  <a:schemeClr val="accent6">
                    <a:lumMod val="75000"/>
                  </a:schemeClr>
                </a:solidFill>
              </a:rPr>
              <a:t>Pre-treat the data, clean the datasets, etc.</a:t>
            </a:r>
          </a:p>
          <a:p>
            <a:pPr lvl="1"/>
            <a:r>
              <a:rPr lang="en-GB" dirty="0">
                <a:solidFill>
                  <a:schemeClr val="accent6">
                    <a:lumMod val="75000"/>
                  </a:schemeClr>
                </a:solidFill>
              </a:rPr>
              <a:t>Do feature engineering</a:t>
            </a:r>
          </a:p>
          <a:p>
            <a:pPr lvl="1"/>
            <a:r>
              <a:rPr lang="en-GB" dirty="0">
                <a:solidFill>
                  <a:schemeClr val="accent6">
                    <a:lumMod val="75000"/>
                  </a:schemeClr>
                </a:solidFill>
              </a:rPr>
              <a:t>Train your models</a:t>
            </a:r>
          </a:p>
          <a:p>
            <a:pPr lvl="1"/>
            <a:r>
              <a:rPr lang="en-GB" dirty="0">
                <a:solidFill>
                  <a:schemeClr val="accent6">
                    <a:lumMod val="75000"/>
                  </a:schemeClr>
                </a:solidFill>
              </a:rPr>
              <a:t>Test them</a:t>
            </a:r>
          </a:p>
          <a:p>
            <a:pPr lvl="1"/>
            <a:r>
              <a:rPr lang="en-GB" dirty="0"/>
              <a:t>Deploy your model</a:t>
            </a:r>
          </a:p>
          <a:p>
            <a:pPr lvl="1"/>
            <a:r>
              <a:rPr lang="en-GB" dirty="0"/>
              <a:t>Implement CI/CD</a:t>
            </a:r>
          </a:p>
          <a:p>
            <a:pPr lvl="1"/>
            <a:r>
              <a:rPr lang="en-GB" dirty="0"/>
              <a:t>Track your code using git</a:t>
            </a:r>
          </a:p>
          <a:p>
            <a:pPr lvl="1"/>
            <a:r>
              <a:rPr lang="en-GB" dirty="0"/>
              <a:t>Track your models’ metrics</a:t>
            </a:r>
          </a:p>
        </p:txBody>
      </p:sp>
      <p:sp>
        <p:nvSpPr>
          <p:cNvPr id="3" name="Content Placeholder 2">
            <a:extLst>
              <a:ext uri="{FF2B5EF4-FFF2-40B4-BE49-F238E27FC236}">
                <a16:creationId xmlns:a16="http://schemas.microsoft.com/office/drawing/2014/main" id="{235AAC4D-D8E1-6E31-3F9A-7525216B05EF}"/>
              </a:ext>
            </a:extLst>
          </p:cNvPr>
          <p:cNvSpPr>
            <a:spLocks noGrp="1"/>
          </p:cNvSpPr>
          <p:nvPr>
            <p:ph sz="half" idx="2"/>
          </p:nvPr>
        </p:nvSpPr>
        <p:spPr/>
        <p:txBody>
          <a:bodyPr>
            <a:normAutofit fontScale="77500" lnSpcReduction="20000"/>
          </a:bodyPr>
          <a:lstStyle/>
          <a:p>
            <a:r>
              <a:rPr lang="en-GB" dirty="0"/>
              <a:t>It is not possible to do using notebooks (if someone says otherwise, they are probably misleading you). </a:t>
            </a:r>
          </a:p>
          <a:p>
            <a:r>
              <a:rPr lang="en-GB" dirty="0"/>
              <a:t>Code must be maintainable, scalable, trackable, and feasible to work in a more-than-one-person team. </a:t>
            </a:r>
          </a:p>
          <a:p>
            <a:r>
              <a:rPr lang="en-GB" dirty="0">
                <a:solidFill>
                  <a:schemeClr val="accent6">
                    <a:lumMod val="75000"/>
                  </a:schemeClr>
                </a:solidFill>
              </a:rPr>
              <a:t>Orchestration tools </a:t>
            </a:r>
            <a:r>
              <a:rPr lang="en-GB" dirty="0"/>
              <a:t>(e.g., </a:t>
            </a:r>
            <a:r>
              <a:rPr lang="en-GB" dirty="0" err="1"/>
              <a:t>Kedro</a:t>
            </a:r>
            <a:r>
              <a:rPr lang="en-GB" dirty="0"/>
              <a:t>, </a:t>
            </a:r>
            <a:r>
              <a:rPr lang="en-GB" dirty="0" err="1"/>
              <a:t>MetaFlow</a:t>
            </a:r>
            <a:r>
              <a:rPr lang="en-GB" dirty="0"/>
              <a:t>, </a:t>
            </a:r>
            <a:r>
              <a:rPr lang="en-GB" dirty="0" err="1"/>
              <a:t>ZenML</a:t>
            </a:r>
            <a:r>
              <a:rPr lang="en-GB" dirty="0"/>
              <a:t>, </a:t>
            </a:r>
            <a:r>
              <a:rPr lang="en-GB" dirty="0" err="1"/>
              <a:t>mlflow</a:t>
            </a:r>
            <a:r>
              <a:rPr lang="en-GB" dirty="0"/>
              <a:t>) </a:t>
            </a:r>
            <a:r>
              <a:rPr lang="en-GB" dirty="0">
                <a:solidFill>
                  <a:schemeClr val="accent6">
                    <a:lumMod val="75000"/>
                  </a:schemeClr>
                </a:solidFill>
              </a:rPr>
              <a:t>are needed </a:t>
            </a:r>
            <a:r>
              <a:rPr lang="en-GB" dirty="0"/>
              <a:t>to develop industry-grade pipelines</a:t>
            </a:r>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83</a:t>
            </a:fld>
            <a:endParaRPr lang="it-IT" dirty="0"/>
          </a:p>
        </p:txBody>
      </p:sp>
    </p:spTree>
    <p:extLst>
      <p:ext uri="{BB962C8B-B14F-4D97-AF65-F5344CB8AC3E}">
        <p14:creationId xmlns:p14="http://schemas.microsoft.com/office/powerpoint/2010/main" val="3158868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err="1"/>
              <a:t>Kedro</a:t>
            </a:r>
            <a:r>
              <a:rPr lang="en-GB" dirty="0"/>
              <a:t> Pipelines</a:t>
            </a:r>
          </a:p>
        </p:txBody>
      </p:sp>
      <p:sp>
        <p:nvSpPr>
          <p:cNvPr id="5" name="Content Placeholder 4">
            <a:extLst>
              <a:ext uri="{FF2B5EF4-FFF2-40B4-BE49-F238E27FC236}">
                <a16:creationId xmlns:a16="http://schemas.microsoft.com/office/drawing/2014/main" id="{DE163315-5A2B-B02E-9C2A-A01FF5917EE6}"/>
              </a:ext>
            </a:extLst>
          </p:cNvPr>
          <p:cNvSpPr>
            <a:spLocks noGrp="1"/>
          </p:cNvSpPr>
          <p:nvPr>
            <p:ph idx="1"/>
          </p:nvPr>
        </p:nvSpPr>
        <p:spPr/>
        <p:txBody>
          <a:bodyPr/>
          <a:lstStyle/>
          <a:p>
            <a:r>
              <a:rPr lang="en-GB" dirty="0">
                <a:hlinkClick r:id="rId2"/>
              </a:rPr>
              <a:t>https://kedro.org/</a:t>
            </a:r>
          </a:p>
          <a:p>
            <a:r>
              <a:rPr lang="en-GB" dirty="0">
                <a:hlinkClick r:id="rId2"/>
              </a:rPr>
              <a:t>https://github.com/kedro-org/kedro-viz</a:t>
            </a:r>
            <a:endParaRPr lang="en-GB" dirty="0"/>
          </a:p>
          <a:p>
            <a:r>
              <a:rPr lang="en-GB" dirty="0"/>
              <a:t>S</a:t>
            </a:r>
            <a:r>
              <a:rPr lang="en-IT" dirty="0"/>
              <a:t>ee code/</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84</a:t>
            </a:fld>
            <a:endParaRPr lang="it-IT" dirty="0"/>
          </a:p>
        </p:txBody>
      </p:sp>
    </p:spTree>
    <p:extLst>
      <p:ext uri="{BB962C8B-B14F-4D97-AF65-F5344CB8AC3E}">
        <p14:creationId xmlns:p14="http://schemas.microsoft.com/office/powerpoint/2010/main" val="26865766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err="1"/>
              <a:t>ZenML</a:t>
            </a:r>
            <a:r>
              <a:rPr lang="en-GB" dirty="0"/>
              <a:t> Pipelines</a:t>
            </a:r>
          </a:p>
        </p:txBody>
      </p:sp>
      <p:sp>
        <p:nvSpPr>
          <p:cNvPr id="5" name="Content Placeholder 4">
            <a:extLst>
              <a:ext uri="{FF2B5EF4-FFF2-40B4-BE49-F238E27FC236}">
                <a16:creationId xmlns:a16="http://schemas.microsoft.com/office/drawing/2014/main" id="{DE163315-5A2B-B02E-9C2A-A01FF5917EE6}"/>
              </a:ext>
            </a:extLst>
          </p:cNvPr>
          <p:cNvSpPr>
            <a:spLocks noGrp="1"/>
          </p:cNvSpPr>
          <p:nvPr>
            <p:ph idx="1"/>
          </p:nvPr>
        </p:nvSpPr>
        <p:spPr/>
        <p:txBody>
          <a:bodyPr/>
          <a:lstStyle/>
          <a:p>
            <a:r>
              <a:rPr lang="en-GB" dirty="0"/>
              <a:t>https://</a:t>
            </a:r>
            <a:r>
              <a:rPr lang="en-GB" dirty="0" err="1"/>
              <a:t>zenml.io</a:t>
            </a:r>
            <a:r>
              <a:rPr lang="en-GB" dirty="0"/>
              <a:t>/home</a:t>
            </a:r>
          </a:p>
          <a:p>
            <a:r>
              <a:rPr lang="en-GB" dirty="0"/>
              <a:t>S</a:t>
            </a:r>
            <a:r>
              <a:rPr lang="en-IT" dirty="0"/>
              <a:t>ee code/</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85</a:t>
            </a:fld>
            <a:endParaRPr lang="it-IT" dirty="0"/>
          </a:p>
        </p:txBody>
      </p:sp>
    </p:spTree>
    <p:extLst>
      <p:ext uri="{BB962C8B-B14F-4D97-AF65-F5344CB8AC3E}">
        <p14:creationId xmlns:p14="http://schemas.microsoft.com/office/powerpoint/2010/main" val="5719240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err="1"/>
              <a:t>mlflow</a:t>
            </a:r>
            <a:r>
              <a:rPr lang="en-GB" dirty="0"/>
              <a:t> Pipelines</a:t>
            </a:r>
          </a:p>
        </p:txBody>
      </p:sp>
      <p:pic>
        <p:nvPicPr>
          <p:cNvPr id="6" name="Content Placeholder 5" descr="Diagram&#10;&#10;Description automatically generated">
            <a:extLst>
              <a:ext uri="{FF2B5EF4-FFF2-40B4-BE49-F238E27FC236}">
                <a16:creationId xmlns:a16="http://schemas.microsoft.com/office/drawing/2014/main" id="{8E1BCCC2-C527-E47F-E1E0-CE4D00AE69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9460" y="1600200"/>
            <a:ext cx="9113079" cy="5127626"/>
          </a:xfrm>
        </p:spPr>
      </p:pic>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86</a:t>
            </a:fld>
            <a:endParaRPr lang="it-IT" dirty="0"/>
          </a:p>
        </p:txBody>
      </p:sp>
    </p:spTree>
    <p:extLst>
      <p:ext uri="{BB962C8B-B14F-4D97-AF65-F5344CB8AC3E}">
        <p14:creationId xmlns:p14="http://schemas.microsoft.com/office/powerpoint/2010/main" val="20052794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Kubeflow Pipelines</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87</a:t>
            </a:fld>
            <a:endParaRPr lang="it-IT" dirty="0"/>
          </a:p>
        </p:txBody>
      </p:sp>
      <p:pic>
        <p:nvPicPr>
          <p:cNvPr id="8" name="Content Placeholder 7" descr="Graphical user interface, diagram&#10;&#10;Description automatically generated">
            <a:extLst>
              <a:ext uri="{FF2B5EF4-FFF2-40B4-BE49-F238E27FC236}">
                <a16:creationId xmlns:a16="http://schemas.microsoft.com/office/drawing/2014/main" id="{F125CC01-4919-0E88-8527-2D21DE57E8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2827" y="1600200"/>
            <a:ext cx="7186346" cy="4525963"/>
          </a:xfrm>
        </p:spPr>
      </p:pic>
    </p:spTree>
    <p:extLst>
      <p:ext uri="{BB962C8B-B14F-4D97-AF65-F5344CB8AC3E}">
        <p14:creationId xmlns:p14="http://schemas.microsoft.com/office/powerpoint/2010/main" val="25976242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Experiment Tracking</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88</a:t>
            </a:fld>
            <a:endParaRPr lang="it-IT" dirty="0"/>
          </a:p>
        </p:txBody>
      </p:sp>
      <p:sp>
        <p:nvSpPr>
          <p:cNvPr id="5" name="Content Placeholder 4">
            <a:extLst>
              <a:ext uri="{FF2B5EF4-FFF2-40B4-BE49-F238E27FC236}">
                <a16:creationId xmlns:a16="http://schemas.microsoft.com/office/drawing/2014/main" id="{370E171D-C9F3-E8BC-48AD-24C67051DF4E}"/>
              </a:ext>
            </a:extLst>
          </p:cNvPr>
          <p:cNvSpPr>
            <a:spLocks noGrp="1"/>
          </p:cNvSpPr>
          <p:nvPr>
            <p:ph idx="1"/>
          </p:nvPr>
        </p:nvSpPr>
        <p:spPr/>
        <p:txBody>
          <a:bodyPr/>
          <a:lstStyle/>
          <a:p>
            <a:r>
              <a:rPr lang="en-GB" dirty="0"/>
              <a:t>https://</a:t>
            </a:r>
            <a:r>
              <a:rPr lang="en-GB" dirty="0" err="1"/>
              <a:t>neptune.ai</a:t>
            </a:r>
            <a:r>
              <a:rPr lang="en-GB" dirty="0"/>
              <a:t>/experiment-tracking</a:t>
            </a:r>
            <a:endParaRPr lang="en-IT" dirty="0"/>
          </a:p>
        </p:txBody>
      </p:sp>
    </p:spTree>
    <p:extLst>
      <p:ext uri="{BB962C8B-B14F-4D97-AF65-F5344CB8AC3E}">
        <p14:creationId xmlns:p14="http://schemas.microsoft.com/office/powerpoint/2010/main" val="12429566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Feature Engineering Issues</a:t>
            </a:r>
          </a:p>
        </p:txBody>
      </p:sp>
      <p:sp>
        <p:nvSpPr>
          <p:cNvPr id="6" name="Content Placeholder 5">
            <a:extLst>
              <a:ext uri="{FF2B5EF4-FFF2-40B4-BE49-F238E27FC236}">
                <a16:creationId xmlns:a16="http://schemas.microsoft.com/office/drawing/2014/main" id="{F589D3B8-0F54-BC42-D573-B792EE24CFBF}"/>
              </a:ext>
            </a:extLst>
          </p:cNvPr>
          <p:cNvSpPr>
            <a:spLocks noGrp="1"/>
          </p:cNvSpPr>
          <p:nvPr>
            <p:ph idx="1"/>
          </p:nvPr>
        </p:nvSpPr>
        <p:spPr/>
        <p:txBody>
          <a:bodyPr>
            <a:normAutofit fontScale="92500" lnSpcReduction="10000"/>
          </a:bodyPr>
          <a:lstStyle/>
          <a:p>
            <a:r>
              <a:rPr lang="en-GB" sz="2400" dirty="0">
                <a:solidFill>
                  <a:schemeClr val="accent6">
                    <a:lumMod val="75000"/>
                  </a:schemeClr>
                </a:solidFill>
              </a:rPr>
              <a:t>Dynamic nature of feature definitions</a:t>
            </a:r>
            <a:r>
              <a:rPr lang="en-GB" sz="2400" dirty="0"/>
              <a:t>: A particular feature might end up having different definitions across multiple teams within the organization. If not properly documented, it gets increasingly difficult to maintain the logic behind the feature and the information conveyed by it. </a:t>
            </a:r>
          </a:p>
          <a:p>
            <a:r>
              <a:rPr lang="en-GB" sz="2400" dirty="0">
                <a:solidFill>
                  <a:schemeClr val="accent6">
                    <a:lumMod val="75000"/>
                  </a:schemeClr>
                </a:solidFill>
              </a:rPr>
              <a:t>Redundancy of features</a:t>
            </a:r>
            <a:r>
              <a:rPr lang="en-GB" sz="2400" dirty="0"/>
              <a:t>: When data has to be sourced in raw form, data scientists spend a lot of time re-extracting features that might have been already extracted by others in the team or by pipelines currently using the data. </a:t>
            </a:r>
          </a:p>
          <a:p>
            <a:r>
              <a:rPr lang="en-GB" sz="2400" dirty="0">
                <a:solidFill>
                  <a:schemeClr val="accent6">
                    <a:lumMod val="75000"/>
                  </a:schemeClr>
                </a:solidFill>
              </a:rPr>
              <a:t>Gap between experimentation and production environments</a:t>
            </a:r>
            <a:r>
              <a:rPr lang="en-GB" sz="2400" dirty="0"/>
              <a:t>: Products often use a handful of programming languages and frameworks, which could be different from the tools used to experiment with a machine learning model (e.g. data pipelines). This gap can cause inconsistencies that may get overlooked, and ultimately worsen the model/product on the customer’s end. In other words, the expected </a:t>
            </a:r>
            <a:r>
              <a:rPr lang="en-GB" sz="2400" dirty="0" err="1"/>
              <a:t>behavior</a:t>
            </a:r>
            <a:r>
              <a:rPr lang="en-GB" sz="2400" dirty="0"/>
              <a:t>/performance of the model in development should more or less be reproducible when deployed in the product. </a:t>
            </a:r>
            <a:endParaRPr lang="en-IT" sz="2400"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89</a:t>
            </a:fld>
            <a:endParaRPr lang="it-IT" dirty="0"/>
          </a:p>
        </p:txBody>
      </p:sp>
    </p:spTree>
    <p:extLst>
      <p:ext uri="{BB962C8B-B14F-4D97-AF65-F5344CB8AC3E}">
        <p14:creationId xmlns:p14="http://schemas.microsoft.com/office/powerpoint/2010/main" val="3467730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1025-4760-26AE-19E6-CF04F44B834F}"/>
              </a:ext>
            </a:extLst>
          </p:cNvPr>
          <p:cNvSpPr>
            <a:spLocks noGrp="1"/>
          </p:cNvSpPr>
          <p:nvPr>
            <p:ph type="title"/>
          </p:nvPr>
        </p:nvSpPr>
        <p:spPr/>
        <p:txBody>
          <a:bodyPr/>
          <a:lstStyle/>
          <a:p>
            <a:r>
              <a:rPr lang="en-IT" dirty="0"/>
              <a:t>What can happen?</a:t>
            </a:r>
          </a:p>
        </p:txBody>
      </p:sp>
      <p:sp>
        <p:nvSpPr>
          <p:cNvPr id="3" name="Content Placeholder 2">
            <a:extLst>
              <a:ext uri="{FF2B5EF4-FFF2-40B4-BE49-F238E27FC236}">
                <a16:creationId xmlns:a16="http://schemas.microsoft.com/office/drawing/2014/main" id="{D0B8A29F-4A9B-2A9C-CE17-48432F6EE57A}"/>
              </a:ext>
            </a:extLst>
          </p:cNvPr>
          <p:cNvSpPr>
            <a:spLocks noGrp="1"/>
          </p:cNvSpPr>
          <p:nvPr>
            <p:ph idx="1"/>
          </p:nvPr>
        </p:nvSpPr>
        <p:spPr/>
        <p:txBody>
          <a:bodyPr>
            <a:normAutofit lnSpcReduction="10000"/>
          </a:bodyPr>
          <a:lstStyle/>
          <a:p>
            <a:r>
              <a:rPr lang="en-GB" sz="2400" dirty="0"/>
              <a:t>After serving the model to the end-users, we might recognize that the assumptions we made for training the model are wrong, so we have to change our model.</a:t>
            </a:r>
          </a:p>
          <a:p>
            <a:r>
              <a:rPr lang="en-GB" sz="2400" dirty="0"/>
              <a:t>We might go back in the process and either collect more data, or collect different data and re-label training data. This should trigger the re-training of the ML Model.</a:t>
            </a:r>
          </a:p>
          <a:p>
            <a:r>
              <a:rPr lang="en-GB" sz="2400" dirty="0"/>
              <a:t>After deploying the ML model into a software system, the model might start to decay and behave abnormally, so we would need new data to re-train our ML model.</a:t>
            </a:r>
          </a:p>
          <a:p>
            <a:r>
              <a:rPr lang="en-GB" sz="2400" dirty="0"/>
              <a:t>Sometimes the business objective might change while project development and we decide to change the machine learning algorithm to train the model.</a:t>
            </a:r>
          </a:p>
          <a:p>
            <a:r>
              <a:rPr lang="en-GB" sz="2400" dirty="0"/>
              <a:t>When transferring ML models to new business customers, these models, which have been pre-trained on different user demographics, might not work correctly according to quality metrics</a:t>
            </a:r>
          </a:p>
          <a:p>
            <a:endParaRPr lang="en-IT" sz="2400" dirty="0"/>
          </a:p>
        </p:txBody>
      </p:sp>
      <p:sp>
        <p:nvSpPr>
          <p:cNvPr id="4" name="Slide Number Placeholder 3">
            <a:extLst>
              <a:ext uri="{FF2B5EF4-FFF2-40B4-BE49-F238E27FC236}">
                <a16:creationId xmlns:a16="http://schemas.microsoft.com/office/drawing/2014/main" id="{DBE4A681-F95F-9403-050F-FDBECD0E697F}"/>
              </a:ext>
            </a:extLst>
          </p:cNvPr>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17442105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IT" dirty="0"/>
              <a:t>Feature Store</a:t>
            </a:r>
          </a:p>
        </p:txBody>
      </p:sp>
      <p:sp>
        <p:nvSpPr>
          <p:cNvPr id="8" name="Content Placeholder 7">
            <a:extLst>
              <a:ext uri="{FF2B5EF4-FFF2-40B4-BE49-F238E27FC236}">
                <a16:creationId xmlns:a16="http://schemas.microsoft.com/office/drawing/2014/main" id="{5B0C38DF-567A-B84A-C050-D58F9F1EF7A3}"/>
              </a:ext>
            </a:extLst>
          </p:cNvPr>
          <p:cNvSpPr>
            <a:spLocks noGrp="1"/>
          </p:cNvSpPr>
          <p:nvPr>
            <p:ph sz="half" idx="1"/>
          </p:nvPr>
        </p:nvSpPr>
        <p:spPr/>
        <p:txBody>
          <a:bodyPr>
            <a:normAutofit fontScale="70000" lnSpcReduction="20000"/>
          </a:bodyPr>
          <a:lstStyle/>
          <a:p>
            <a:r>
              <a:rPr lang="en-GB" dirty="0"/>
              <a:t>A Feature Store is a service that ingests large volumes of data, computes features, and stores them. With a Feature Store, machine learning pipelines and online applications have easy access to data. </a:t>
            </a:r>
          </a:p>
          <a:p>
            <a:r>
              <a:rPr lang="en-GB" dirty="0"/>
              <a:t>Implemented as a dual-database, Feature Stores are designed to serve data both in real-time and to be processed in batches:</a:t>
            </a:r>
          </a:p>
          <a:p>
            <a:pPr lvl="1"/>
            <a:r>
              <a:rPr lang="en-GB" dirty="0">
                <a:solidFill>
                  <a:schemeClr val="accent6">
                    <a:lumMod val="75000"/>
                  </a:schemeClr>
                </a:solidFill>
              </a:rPr>
              <a:t>Online feature stores </a:t>
            </a:r>
            <a:r>
              <a:rPr lang="en-GB" dirty="0"/>
              <a:t>serve online applications with data at a low-latency. Examples include MySQL Cluster, Redis, Cassandra DB, etc.</a:t>
            </a:r>
          </a:p>
          <a:p>
            <a:pPr lvl="1"/>
            <a:r>
              <a:rPr lang="en-GB" dirty="0">
                <a:solidFill>
                  <a:schemeClr val="accent6">
                    <a:lumMod val="75000"/>
                  </a:schemeClr>
                </a:solidFill>
              </a:rPr>
              <a:t>Offline feature stores </a:t>
            </a:r>
            <a:r>
              <a:rPr lang="en-GB" dirty="0"/>
              <a:t>are scale-out SQL databases that provide data for developing AI models and make feature governance possible for </a:t>
            </a:r>
            <a:r>
              <a:rPr lang="en-GB" dirty="0" err="1"/>
              <a:t>explainability</a:t>
            </a:r>
            <a:r>
              <a:rPr lang="en-GB" dirty="0"/>
              <a:t> and transparency. Examples include Hive, </a:t>
            </a:r>
            <a:r>
              <a:rPr lang="en-GB" dirty="0" err="1"/>
              <a:t>BigQuery</a:t>
            </a:r>
            <a:r>
              <a:rPr lang="en-GB" dirty="0"/>
              <a:t>, Parquet.</a:t>
            </a:r>
          </a:p>
          <a:p>
            <a:endParaRPr lang="en-GB" dirty="0"/>
          </a:p>
          <a:p>
            <a:endParaRPr lang="en-GB" dirty="0"/>
          </a:p>
          <a:p>
            <a:endParaRPr lang="en-GB" dirty="0"/>
          </a:p>
          <a:p>
            <a:endParaRPr lang="en-IT" dirty="0"/>
          </a:p>
        </p:txBody>
      </p:sp>
      <p:sp>
        <p:nvSpPr>
          <p:cNvPr id="9" name="Content Placeholder 8">
            <a:extLst>
              <a:ext uri="{FF2B5EF4-FFF2-40B4-BE49-F238E27FC236}">
                <a16:creationId xmlns:a16="http://schemas.microsoft.com/office/drawing/2014/main" id="{A42E6D16-F8DD-229B-94CE-E687DD789753}"/>
              </a:ext>
            </a:extLst>
          </p:cNvPr>
          <p:cNvSpPr>
            <a:spLocks noGrp="1"/>
          </p:cNvSpPr>
          <p:nvPr>
            <p:ph sz="half" idx="2"/>
          </p:nvPr>
        </p:nvSpPr>
        <p:spPr/>
        <p:txBody>
          <a:bodyPr>
            <a:normAutofit fontScale="70000" lnSpcReduction="20000"/>
          </a:bodyPr>
          <a:lstStyle/>
          <a:p>
            <a:r>
              <a:rPr lang="en-GB" dirty="0"/>
              <a:t>Benefits of a Feature Store in ML pipelines</a:t>
            </a:r>
          </a:p>
          <a:p>
            <a:pPr lvl="1"/>
            <a:r>
              <a:rPr lang="en-GB" dirty="0"/>
              <a:t>The output from Feature Stores is</a:t>
            </a:r>
            <a:r>
              <a:rPr lang="en-GB" dirty="0">
                <a:solidFill>
                  <a:schemeClr val="accent6">
                    <a:lumMod val="75000"/>
                  </a:schemeClr>
                </a:solidFill>
              </a:rPr>
              <a:t> implementation-agnostic</a:t>
            </a:r>
            <a:r>
              <a:rPr lang="en-GB" dirty="0"/>
              <a:t>. No matter which algorithm or framework we use, the application/model will get data in a consistent format. </a:t>
            </a:r>
          </a:p>
          <a:p>
            <a:pPr lvl="1"/>
            <a:r>
              <a:rPr lang="en-GB" dirty="0"/>
              <a:t>Another major benefit of using a Feature Store is </a:t>
            </a:r>
            <a:r>
              <a:rPr lang="en-GB" dirty="0">
                <a:solidFill>
                  <a:schemeClr val="accent6">
                    <a:lumMod val="75000"/>
                  </a:schemeClr>
                </a:solidFill>
              </a:rPr>
              <a:t>saving time </a:t>
            </a:r>
            <a:r>
              <a:rPr lang="en-GB" dirty="0"/>
              <a:t>that would otherwise be spent computing features.</a:t>
            </a:r>
          </a:p>
          <a:p>
            <a:endParaRPr lang="en-IT" dirty="0"/>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90</a:t>
            </a:fld>
            <a:endParaRPr lang="it-IT" dirty="0"/>
          </a:p>
        </p:txBody>
      </p:sp>
      <p:pic>
        <p:nvPicPr>
          <p:cNvPr id="11" name="Picture 10" descr="Diagram&#10;&#10;Description automatically generated">
            <a:extLst>
              <a:ext uri="{FF2B5EF4-FFF2-40B4-BE49-F238E27FC236}">
                <a16:creationId xmlns:a16="http://schemas.microsoft.com/office/drawing/2014/main" id="{C7850BDD-3DF6-77E6-9B39-F7B418E8E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8048" y="3692777"/>
            <a:ext cx="5159896" cy="3130043"/>
          </a:xfrm>
          <a:prstGeom prst="rect">
            <a:avLst/>
          </a:prstGeom>
        </p:spPr>
      </p:pic>
    </p:spTree>
    <p:extLst>
      <p:ext uri="{BB962C8B-B14F-4D97-AF65-F5344CB8AC3E}">
        <p14:creationId xmlns:p14="http://schemas.microsoft.com/office/powerpoint/2010/main" val="33176517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GB" dirty="0"/>
              <a:t>Components of a Feature Store</a:t>
            </a:r>
          </a:p>
        </p:txBody>
      </p:sp>
      <p:sp>
        <p:nvSpPr>
          <p:cNvPr id="8" name="Content Placeholder 7">
            <a:extLst>
              <a:ext uri="{FF2B5EF4-FFF2-40B4-BE49-F238E27FC236}">
                <a16:creationId xmlns:a16="http://schemas.microsoft.com/office/drawing/2014/main" id="{5B0C38DF-567A-B84A-C050-D58F9F1EF7A3}"/>
              </a:ext>
            </a:extLst>
          </p:cNvPr>
          <p:cNvSpPr>
            <a:spLocks noGrp="1"/>
          </p:cNvSpPr>
          <p:nvPr>
            <p:ph sz="half" idx="1"/>
          </p:nvPr>
        </p:nvSpPr>
        <p:spPr/>
        <p:txBody>
          <a:bodyPr>
            <a:noAutofit/>
          </a:bodyPr>
          <a:lstStyle/>
          <a:p>
            <a:r>
              <a:rPr lang="en-GB" sz="1600" dirty="0">
                <a:solidFill>
                  <a:schemeClr val="accent6">
                    <a:lumMod val="75000"/>
                  </a:schemeClr>
                </a:solidFill>
              </a:rPr>
              <a:t>Feature Registry</a:t>
            </a:r>
            <a:r>
              <a:rPr lang="en-GB" sz="1600" dirty="0"/>
              <a:t>: Feature Registry provides a central interface that can be used by data consumers to maintain a list of features along with their definitions and metadata. </a:t>
            </a:r>
          </a:p>
          <a:p>
            <a:r>
              <a:rPr lang="en-GB" sz="1600" dirty="0">
                <a:solidFill>
                  <a:schemeClr val="accent6">
                    <a:lumMod val="75000"/>
                  </a:schemeClr>
                </a:solidFill>
              </a:rPr>
              <a:t>Transform</a:t>
            </a:r>
            <a:r>
              <a:rPr lang="en-GB" sz="1600" dirty="0"/>
              <a:t>: data transformation pipelines absorb raw data and transform it into usable features. Feature Stores are responsible for managing and orchestrating them. There are three main types of transformations:</a:t>
            </a:r>
          </a:p>
          <a:p>
            <a:pPr lvl="1"/>
            <a:r>
              <a:rPr lang="en-GB" sz="1600" dirty="0"/>
              <a:t>Stream for data with velocity (for example real-time logs),</a:t>
            </a:r>
          </a:p>
          <a:p>
            <a:pPr lvl="1"/>
            <a:r>
              <a:rPr lang="en-GB" sz="1600" dirty="0"/>
              <a:t>Batch for stationary data,</a:t>
            </a:r>
          </a:p>
          <a:p>
            <a:pPr lvl="1"/>
            <a:r>
              <a:rPr lang="en-GB" sz="1600" dirty="0"/>
              <a:t>On-demand for data that cannot be pre-computed.</a:t>
            </a:r>
          </a:p>
          <a:p>
            <a:r>
              <a:rPr lang="en-GB" sz="1600" dirty="0">
                <a:solidFill>
                  <a:schemeClr val="accent6">
                    <a:lumMod val="75000"/>
                  </a:schemeClr>
                </a:solidFill>
              </a:rPr>
              <a:t>Storage</a:t>
            </a:r>
            <a:r>
              <a:rPr lang="en-GB" sz="1600" dirty="0"/>
              <a:t>: Features that are not immediately required are offline, and usually stored in warehouses such as Snowflake, Hive, or Redshift. On the other hand, online features are required in real-time and stored in databases such as MongoDB, </a:t>
            </a:r>
            <a:r>
              <a:rPr lang="en-GB" sz="1600" dirty="0" err="1"/>
              <a:t>CassandraDB</a:t>
            </a:r>
            <a:r>
              <a:rPr lang="en-GB" sz="1600" dirty="0"/>
              <a:t>, or Elasticsearch, with low-latency capabilities.</a:t>
            </a:r>
          </a:p>
          <a:p>
            <a:endParaRPr lang="en-GB" sz="1600" dirty="0"/>
          </a:p>
          <a:p>
            <a:endParaRPr lang="en-IT" sz="1600" dirty="0"/>
          </a:p>
        </p:txBody>
      </p:sp>
      <p:sp>
        <p:nvSpPr>
          <p:cNvPr id="9" name="Content Placeholder 8">
            <a:extLst>
              <a:ext uri="{FF2B5EF4-FFF2-40B4-BE49-F238E27FC236}">
                <a16:creationId xmlns:a16="http://schemas.microsoft.com/office/drawing/2014/main" id="{A42E6D16-F8DD-229B-94CE-E687DD789753}"/>
              </a:ext>
            </a:extLst>
          </p:cNvPr>
          <p:cNvSpPr>
            <a:spLocks noGrp="1"/>
          </p:cNvSpPr>
          <p:nvPr>
            <p:ph sz="half" idx="2"/>
          </p:nvPr>
        </p:nvSpPr>
        <p:spPr/>
        <p:txBody>
          <a:bodyPr>
            <a:noAutofit/>
          </a:bodyPr>
          <a:lstStyle/>
          <a:p>
            <a:r>
              <a:rPr lang="en-GB" sz="1600" dirty="0">
                <a:solidFill>
                  <a:schemeClr val="accent6">
                    <a:lumMod val="75000"/>
                  </a:schemeClr>
                </a:solidFill>
              </a:rPr>
              <a:t>Serving</a:t>
            </a:r>
            <a:r>
              <a:rPr lang="en-GB" sz="1600" dirty="0"/>
              <a:t>: The logic behind feature extraction and processing is abstracted, which makes Feature Stores very attractive. While data scientists access the snapshot of data (point-in-time) for experimentation purposes, Feature Stores ensure that these features are constantly updated in real-time, and readily available to the applications that need them.</a:t>
            </a:r>
          </a:p>
          <a:p>
            <a:r>
              <a:rPr lang="en-GB" sz="1600" dirty="0">
                <a:solidFill>
                  <a:schemeClr val="accent6">
                    <a:lumMod val="75000"/>
                  </a:schemeClr>
                </a:solidFill>
              </a:rPr>
              <a:t>Operational Monitoring</a:t>
            </a:r>
            <a:r>
              <a:rPr lang="en-GB" sz="1600" dirty="0"/>
              <a:t>: Machine learning models may perform well during initial stages, but you must still monitor them for correctness and reliable results over time. There’s always the possibility of a degrading relationship between the independent and dependent variables in a machine learning model. </a:t>
            </a:r>
          </a:p>
          <a:p>
            <a:endParaRPr lang="en-GB" sz="1600" dirty="0"/>
          </a:p>
          <a:p>
            <a:endParaRPr lang="en-IT" sz="1600" dirty="0"/>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Tree>
    <p:extLst>
      <p:ext uri="{BB962C8B-B14F-4D97-AF65-F5344CB8AC3E}">
        <p14:creationId xmlns:p14="http://schemas.microsoft.com/office/powerpoint/2010/main" val="5082327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IT" dirty="0"/>
              <a:t>Google Feast</a:t>
            </a:r>
          </a:p>
        </p:txBody>
      </p:sp>
      <p:pic>
        <p:nvPicPr>
          <p:cNvPr id="6" name="Content Placeholder 5" descr="Diagram&#10;&#10;Description automatically generated">
            <a:extLst>
              <a:ext uri="{FF2B5EF4-FFF2-40B4-BE49-F238E27FC236}">
                <a16:creationId xmlns:a16="http://schemas.microsoft.com/office/drawing/2014/main" id="{AC42707E-41F7-6DF5-7430-B91F2FF1BE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5734" y="1600200"/>
            <a:ext cx="10160532" cy="4525963"/>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92</a:t>
            </a:fld>
            <a:endParaRPr lang="it-IT" dirty="0"/>
          </a:p>
        </p:txBody>
      </p:sp>
    </p:spTree>
    <p:extLst>
      <p:ext uri="{BB962C8B-B14F-4D97-AF65-F5344CB8AC3E}">
        <p14:creationId xmlns:p14="http://schemas.microsoft.com/office/powerpoint/2010/main" val="274592685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IT" dirty="0"/>
              <a:t>Model Registry</a:t>
            </a:r>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rmAutofit fontScale="85000" lnSpcReduction="20000"/>
          </a:bodyPr>
          <a:lstStyle/>
          <a:p>
            <a:r>
              <a:rPr lang="en-GB" sz="2300" dirty="0"/>
              <a:t>A model registry is a </a:t>
            </a:r>
            <a:r>
              <a:rPr lang="en-GB" sz="2300" dirty="0">
                <a:solidFill>
                  <a:schemeClr val="accent6">
                    <a:lumMod val="75000"/>
                  </a:schemeClr>
                </a:solidFill>
              </a:rPr>
              <a:t>central repository </a:t>
            </a:r>
            <a:r>
              <a:rPr lang="en-GB" sz="2300" dirty="0"/>
              <a:t>that allows model developers to publish production-ready models for ease of access. </a:t>
            </a:r>
          </a:p>
          <a:p>
            <a:r>
              <a:rPr lang="en-GB" sz="2300" dirty="0"/>
              <a:t>With the registry, developers </a:t>
            </a:r>
            <a:r>
              <a:rPr lang="en-GB" sz="2300" dirty="0">
                <a:solidFill>
                  <a:schemeClr val="accent6">
                    <a:lumMod val="75000"/>
                  </a:schemeClr>
                </a:solidFill>
              </a:rPr>
              <a:t>can work together with other teams and stakeholders</a:t>
            </a:r>
            <a:r>
              <a:rPr lang="en-GB" sz="2300" dirty="0"/>
              <a:t>, collaboratively manage the lifecycle of all models in the organization. </a:t>
            </a:r>
            <a:endParaRPr lang="en-IT" sz="2300" dirty="0"/>
          </a:p>
          <a:p>
            <a:pPr lvl="1"/>
            <a:r>
              <a:rPr lang="en-GB" sz="2000" dirty="0"/>
              <a:t>Search for models</a:t>
            </a:r>
          </a:p>
          <a:p>
            <a:pPr lvl="1"/>
            <a:r>
              <a:rPr lang="en-GB" sz="2000" dirty="0"/>
              <a:t>View the status of models (if they are being staged, deployed, or retired)</a:t>
            </a:r>
          </a:p>
          <a:p>
            <a:pPr lvl="1"/>
            <a:r>
              <a:rPr lang="en-GB" sz="2000" dirty="0"/>
              <a:t>Approve or disapprove models across different stages</a:t>
            </a:r>
          </a:p>
          <a:p>
            <a:pPr lvl="1"/>
            <a:r>
              <a:rPr lang="en-GB" sz="2000" dirty="0"/>
              <a:t>And view the necessary documentation</a:t>
            </a:r>
          </a:p>
          <a:p>
            <a:pPr lvl="1"/>
            <a:r>
              <a:rPr lang="en-GB" sz="2000" dirty="0"/>
              <a:t>Look up the validation results and other metrics</a:t>
            </a:r>
          </a:p>
          <a:p>
            <a:pPr lvl="1"/>
            <a:r>
              <a:rPr lang="en-GB" sz="2000" dirty="0"/>
              <a:t>Package the model (if needed)</a:t>
            </a:r>
          </a:p>
          <a:p>
            <a:pPr lvl="1"/>
            <a:r>
              <a:rPr lang="en-GB" sz="2000" dirty="0"/>
              <a:t>And move it from the staging environment to the production environment</a:t>
            </a:r>
          </a:p>
          <a:p>
            <a:endParaRPr lang="en-GB" dirty="0"/>
          </a:p>
          <a:p>
            <a:endParaRPr lang="en-GB" dirty="0"/>
          </a:p>
          <a:p>
            <a:endParaRPr lang="en-GB" sz="1800" dirty="0"/>
          </a:p>
        </p:txBody>
      </p:sp>
      <p:pic>
        <p:nvPicPr>
          <p:cNvPr id="9" name="Content Placeholder 8" descr="Diagram&#10;&#10;Description automatically generated">
            <a:extLst>
              <a:ext uri="{FF2B5EF4-FFF2-40B4-BE49-F238E27FC236}">
                <a16:creationId xmlns:a16="http://schemas.microsoft.com/office/drawing/2014/main" id="{C8348B8D-9FA6-63E1-E3B2-971DB0945BF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2" y="1484784"/>
            <a:ext cx="5827802" cy="2271348"/>
          </a:xfrm>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93</a:t>
            </a:fld>
            <a:endParaRPr lang="it-IT" dirty="0"/>
          </a:p>
        </p:txBody>
      </p:sp>
      <p:pic>
        <p:nvPicPr>
          <p:cNvPr id="11" name="Picture 10" descr="Graphical user interface, application&#10;&#10;Description automatically generated">
            <a:extLst>
              <a:ext uri="{FF2B5EF4-FFF2-40B4-BE49-F238E27FC236}">
                <a16:creationId xmlns:a16="http://schemas.microsoft.com/office/drawing/2014/main" id="{C740409D-D36A-7D11-F4D2-F3FFD79484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2" y="3717032"/>
            <a:ext cx="5827802" cy="3007595"/>
          </a:xfrm>
          <a:prstGeom prst="rect">
            <a:avLst/>
          </a:prstGeom>
        </p:spPr>
      </p:pic>
    </p:spTree>
    <p:extLst>
      <p:ext uri="{BB962C8B-B14F-4D97-AF65-F5344CB8AC3E}">
        <p14:creationId xmlns:p14="http://schemas.microsoft.com/office/powerpoint/2010/main" val="15842059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p:txBody>
          <a:bodyPr/>
          <a:lstStyle/>
          <a:p>
            <a:r>
              <a:rPr lang="en-IT" dirty="0"/>
              <a:t>Model Registry</a:t>
            </a:r>
          </a:p>
        </p:txBody>
      </p:sp>
      <p:sp>
        <p:nvSpPr>
          <p:cNvPr id="3" name="Content Placeholder 2">
            <a:extLst>
              <a:ext uri="{FF2B5EF4-FFF2-40B4-BE49-F238E27FC236}">
                <a16:creationId xmlns:a16="http://schemas.microsoft.com/office/drawing/2014/main" id="{7ACA0158-62E1-F767-8916-5C2E90CF9D8F}"/>
              </a:ext>
            </a:extLst>
          </p:cNvPr>
          <p:cNvSpPr>
            <a:spLocks noGrp="1"/>
          </p:cNvSpPr>
          <p:nvPr>
            <p:ph sz="half" idx="1"/>
          </p:nvPr>
        </p:nvSpPr>
        <p:spPr/>
        <p:txBody>
          <a:bodyPr>
            <a:noAutofit/>
          </a:bodyPr>
          <a:lstStyle/>
          <a:p>
            <a:r>
              <a:rPr lang="en-GB" sz="1400" dirty="0">
                <a:solidFill>
                  <a:srgbClr val="212529"/>
                </a:solidFill>
                <a:latin typeface="Mulish"/>
              </a:rPr>
              <a:t>Monitoring</a:t>
            </a:r>
          </a:p>
          <a:p>
            <a:pPr lvl="1"/>
            <a:r>
              <a:rPr lang="en-GB" sz="1400" dirty="0">
                <a:solidFill>
                  <a:schemeClr val="accent6">
                    <a:lumMod val="75000"/>
                  </a:schemeClr>
                </a:solidFill>
                <a:latin typeface="Mulish"/>
              </a:rPr>
              <a:t>T</a:t>
            </a:r>
            <a:r>
              <a:rPr lang="en-GB" sz="1400" b="0" i="0" dirty="0">
                <a:solidFill>
                  <a:schemeClr val="accent6">
                    <a:lumMod val="75000"/>
                  </a:schemeClr>
                </a:solidFill>
                <a:effectLst/>
                <a:latin typeface="Mulish"/>
              </a:rPr>
              <a:t>rack and store online and offline evaluation metrics for the models. </a:t>
            </a:r>
            <a:r>
              <a:rPr lang="en-GB" sz="1400" b="0" i="0" dirty="0">
                <a:solidFill>
                  <a:srgbClr val="212529"/>
                </a:solidFill>
                <a:effectLst/>
                <a:latin typeface="Mulish"/>
              </a:rPr>
              <a:t>With this functionality, you can easily look up models that are in production to detect a drop in the performance of the model (or </a:t>
            </a:r>
            <a:r>
              <a:rPr lang="en-GB" sz="1400" b="0" i="0" u="none" strike="noStrike" dirty="0">
                <a:solidFill>
                  <a:srgbClr val="4455A6"/>
                </a:solidFill>
                <a:effectLst/>
                <a:latin typeface="Mulish"/>
                <a:hlinkClick r:id="rId2"/>
              </a:rPr>
              <a:t>concept drift</a:t>
            </a:r>
            <a:r>
              <a:rPr lang="en-GB" sz="1400" b="0" i="0" dirty="0">
                <a:solidFill>
                  <a:srgbClr val="212529"/>
                </a:solidFill>
                <a:effectLst/>
                <a:latin typeface="Mulish"/>
              </a:rPr>
              <a:t>).</a:t>
            </a:r>
          </a:p>
          <a:p>
            <a:pPr lvl="1"/>
            <a:r>
              <a:rPr lang="en-GB" sz="1400" dirty="0">
                <a:solidFill>
                  <a:schemeClr val="accent6">
                    <a:lumMod val="75000"/>
                  </a:schemeClr>
                </a:solidFill>
                <a:latin typeface="Mulish"/>
              </a:rPr>
              <a:t>T</a:t>
            </a:r>
            <a:r>
              <a:rPr lang="en-GB" sz="1400" b="0" i="0" dirty="0">
                <a:solidFill>
                  <a:schemeClr val="accent6">
                    <a:lumMod val="75000"/>
                  </a:schemeClr>
                </a:solidFill>
                <a:effectLst/>
                <a:latin typeface="Mulish"/>
              </a:rPr>
              <a:t>rack the system metrics to understand which models are consuming the most application resources </a:t>
            </a:r>
            <a:r>
              <a:rPr lang="en-GB" sz="1400" b="0" i="0" dirty="0">
                <a:solidFill>
                  <a:srgbClr val="212529"/>
                </a:solidFill>
                <a:effectLst/>
                <a:latin typeface="Mulish"/>
              </a:rPr>
              <a:t>(CPU, memory, and GPU usage).</a:t>
            </a:r>
          </a:p>
          <a:p>
            <a:r>
              <a:rPr lang="en-GB" sz="1400" dirty="0">
                <a:solidFill>
                  <a:srgbClr val="212529"/>
                </a:solidFill>
                <a:latin typeface="Mulish"/>
              </a:rPr>
              <a:t>P</a:t>
            </a:r>
            <a:r>
              <a:rPr lang="en-GB" sz="1400" b="0" i="0" dirty="0">
                <a:solidFill>
                  <a:srgbClr val="212529"/>
                </a:solidFill>
                <a:effectLst/>
                <a:latin typeface="Mulish"/>
              </a:rPr>
              <a:t>roduction model governance</a:t>
            </a:r>
          </a:p>
          <a:p>
            <a:pPr lvl="1"/>
            <a:r>
              <a:rPr lang="en-GB" sz="1400" dirty="0">
                <a:solidFill>
                  <a:schemeClr val="accent6">
                    <a:lumMod val="75000"/>
                  </a:schemeClr>
                </a:solidFill>
                <a:latin typeface="Mulish"/>
              </a:rPr>
              <a:t>E</a:t>
            </a:r>
            <a:r>
              <a:rPr lang="en-GB" sz="1400" b="0" i="0" dirty="0">
                <a:solidFill>
                  <a:schemeClr val="accent6">
                    <a:lumMod val="75000"/>
                  </a:schemeClr>
                </a:solidFill>
                <a:effectLst/>
                <a:latin typeface="Mulish"/>
              </a:rPr>
              <a:t>nforce the documentation and reporting of models</a:t>
            </a:r>
            <a:r>
              <a:rPr lang="en-GB" sz="1400" b="0" i="0" dirty="0">
                <a:solidFill>
                  <a:srgbClr val="212529"/>
                </a:solidFill>
                <a:effectLst/>
                <a:latin typeface="Mulish"/>
              </a:rPr>
              <a:t>, ensuring results are repeatable and can be reproduced by any auditing user. </a:t>
            </a:r>
          </a:p>
          <a:p>
            <a:pPr lvl="1"/>
            <a:r>
              <a:rPr lang="en-GB" sz="1400" b="0" i="0" dirty="0">
                <a:solidFill>
                  <a:schemeClr val="accent6">
                    <a:lumMod val="75000"/>
                  </a:schemeClr>
                </a:solidFill>
                <a:effectLst/>
                <a:latin typeface="Mulish"/>
              </a:rPr>
              <a:t>Review, approve, release, and rollback are all steps in the model launch process that the registry may help with</a:t>
            </a:r>
            <a:r>
              <a:rPr lang="en-GB" sz="1400" b="0" i="0" dirty="0">
                <a:solidFill>
                  <a:srgbClr val="212529"/>
                </a:solidFill>
                <a:effectLst/>
                <a:latin typeface="Mulish"/>
              </a:rPr>
              <a:t>. These choices are based on a variety of factors, including offline performance, bias and fairness measures, and the results of online experiments.</a:t>
            </a:r>
            <a:br>
              <a:rPr lang="en-GB" sz="1400" dirty="0"/>
            </a:br>
            <a:endParaRPr lang="en-GB" sz="1400" b="0" i="0" dirty="0">
              <a:solidFill>
                <a:srgbClr val="212529"/>
              </a:solidFill>
              <a:effectLst/>
              <a:latin typeface="Mulish"/>
            </a:endParaRPr>
          </a:p>
          <a:p>
            <a:endParaRPr lang="en-GB" sz="1400" dirty="0"/>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p:txBody>
          <a:bodyPr/>
          <a:lstStyle/>
          <a:p>
            <a:fld id="{D2040F39-7941-49A4-B48D-F201B18B6351}" type="slidenum">
              <a:rPr lang="it-IT" smtClean="0"/>
              <a:pPr/>
              <a:t>94</a:t>
            </a:fld>
            <a:endParaRPr lang="it-IT" dirty="0"/>
          </a:p>
        </p:txBody>
      </p:sp>
      <p:sp>
        <p:nvSpPr>
          <p:cNvPr id="6" name="Content Placeholder 5">
            <a:extLst>
              <a:ext uri="{FF2B5EF4-FFF2-40B4-BE49-F238E27FC236}">
                <a16:creationId xmlns:a16="http://schemas.microsoft.com/office/drawing/2014/main" id="{8CC284A4-27C9-F437-4248-AABB0CA31D46}"/>
              </a:ext>
            </a:extLst>
          </p:cNvPr>
          <p:cNvSpPr>
            <a:spLocks noGrp="1"/>
          </p:cNvSpPr>
          <p:nvPr>
            <p:ph sz="half" idx="2"/>
          </p:nvPr>
        </p:nvSpPr>
        <p:spPr/>
        <p:txBody>
          <a:bodyPr>
            <a:normAutofit/>
          </a:bodyPr>
          <a:lstStyle/>
          <a:p>
            <a:r>
              <a:rPr lang="en-GB" sz="1400" dirty="0"/>
              <a:t>Security</a:t>
            </a:r>
          </a:p>
          <a:p>
            <a:pPr lvl="1"/>
            <a:r>
              <a:rPr lang="en-GB" sz="1400" dirty="0">
                <a:solidFill>
                  <a:schemeClr val="accent6">
                    <a:lumMod val="75000"/>
                  </a:schemeClr>
                </a:solidFill>
              </a:rPr>
              <a:t>Models, as well as the underlying packages used to build them, must be scanned for vulnerabilities</a:t>
            </a:r>
            <a:r>
              <a:rPr lang="en-GB" sz="1400" dirty="0"/>
              <a:t>, especially when a large number of packages are used to develop and deploy the models. The model registry can manage specific versions of the packages and you can scan and remove security vulnerabilities that may pose a threat to the system.</a:t>
            </a:r>
          </a:p>
          <a:p>
            <a:pPr lvl="1"/>
            <a:r>
              <a:rPr lang="en-GB" sz="1400" dirty="0">
                <a:solidFill>
                  <a:schemeClr val="accent6">
                    <a:lumMod val="75000"/>
                  </a:schemeClr>
                </a:solidFill>
              </a:rPr>
              <a:t>Models are likewise vulnerable to adversarial attacks, and as a result, they must be maintained and secured</a:t>
            </a:r>
            <a:r>
              <a:rPr lang="en-GB" sz="1400" dirty="0"/>
              <a:t>. In some cases, the least privilege access security concept must be employed so that only authorized users have access to specified model information, data privacy, and protecting PII and other resources.</a:t>
            </a:r>
          </a:p>
          <a:p>
            <a:pPr lvl="1"/>
            <a:r>
              <a:rPr lang="en-GB" sz="1400" dirty="0"/>
              <a:t>https://</a:t>
            </a:r>
            <a:r>
              <a:rPr lang="en-GB" sz="1400" dirty="0" err="1"/>
              <a:t>www.youtube.com</a:t>
            </a:r>
            <a:r>
              <a:rPr lang="en-GB" sz="1400" dirty="0"/>
              <a:t>/</a:t>
            </a:r>
            <a:r>
              <a:rPr lang="en-GB" sz="1400" dirty="0" err="1"/>
              <a:t>watch?v</a:t>
            </a:r>
            <a:r>
              <a:rPr lang="en-GB" sz="1400" dirty="0"/>
              <a:t>=</a:t>
            </a:r>
            <a:r>
              <a:rPr lang="en-GB" sz="1400" dirty="0" err="1"/>
              <a:t>P_Ql-cPaBBs</a:t>
            </a:r>
            <a:endParaRPr lang="en-IT" sz="1400" dirty="0"/>
          </a:p>
        </p:txBody>
      </p:sp>
    </p:spTree>
    <p:extLst>
      <p:ext uri="{BB962C8B-B14F-4D97-AF65-F5344CB8AC3E}">
        <p14:creationId xmlns:p14="http://schemas.microsoft.com/office/powerpoint/2010/main" val="23795239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a:xfrm>
            <a:off x="609600" y="274638"/>
            <a:ext cx="10972800" cy="1143000"/>
          </a:xfrm>
        </p:spPr>
        <p:txBody>
          <a:bodyPr anchor="ctr">
            <a:normAutofit/>
          </a:bodyPr>
          <a:lstStyle/>
          <a:p>
            <a:r>
              <a:rPr lang="en-GB" b="0" i="0" dirty="0" err="1">
                <a:solidFill>
                  <a:srgbClr val="212529"/>
                </a:solidFill>
                <a:effectLst/>
                <a:latin typeface="Mulish"/>
              </a:rPr>
              <a:t>MLOps</a:t>
            </a:r>
            <a:r>
              <a:rPr lang="en-GB" b="0" i="0" dirty="0">
                <a:solidFill>
                  <a:srgbClr val="212529"/>
                </a:solidFill>
                <a:effectLst/>
                <a:latin typeface="Mulish"/>
              </a:rPr>
              <a:t> stack – Level 0</a:t>
            </a:r>
          </a:p>
        </p:txBody>
      </p:sp>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95</a:t>
            </a:fld>
            <a:endParaRPr lang="it-IT"/>
          </a:p>
        </p:txBody>
      </p:sp>
      <p:pic>
        <p:nvPicPr>
          <p:cNvPr id="7" name="Content Placeholder 9" descr="Diagram&#10;&#10;Description automatically generated">
            <a:extLst>
              <a:ext uri="{FF2B5EF4-FFF2-40B4-BE49-F238E27FC236}">
                <a16:creationId xmlns:a16="http://schemas.microsoft.com/office/drawing/2014/main" id="{029203D7-1FEA-363A-D9B1-26F8140EE3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875631"/>
            <a:ext cx="10820400" cy="3975100"/>
          </a:xfrm>
        </p:spPr>
      </p:pic>
    </p:spTree>
    <p:extLst>
      <p:ext uri="{BB962C8B-B14F-4D97-AF65-F5344CB8AC3E}">
        <p14:creationId xmlns:p14="http://schemas.microsoft.com/office/powerpoint/2010/main" val="4535357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596C-3167-275B-BE19-9F95D7D1FF11}"/>
              </a:ext>
            </a:extLst>
          </p:cNvPr>
          <p:cNvSpPr>
            <a:spLocks noGrp="1"/>
          </p:cNvSpPr>
          <p:nvPr>
            <p:ph type="title"/>
          </p:nvPr>
        </p:nvSpPr>
        <p:spPr>
          <a:xfrm>
            <a:off x="609600" y="274638"/>
            <a:ext cx="10972800" cy="1143000"/>
          </a:xfrm>
        </p:spPr>
        <p:txBody>
          <a:bodyPr anchor="ctr">
            <a:normAutofit/>
          </a:bodyPr>
          <a:lstStyle/>
          <a:p>
            <a:r>
              <a:rPr lang="en-GB" b="0" i="0" dirty="0" err="1">
                <a:solidFill>
                  <a:srgbClr val="212529"/>
                </a:solidFill>
                <a:effectLst/>
                <a:latin typeface="Mulish"/>
              </a:rPr>
              <a:t>MLOps</a:t>
            </a:r>
            <a:r>
              <a:rPr lang="en-GB" b="0" i="0" dirty="0">
                <a:solidFill>
                  <a:srgbClr val="212529"/>
                </a:solidFill>
                <a:effectLst/>
                <a:latin typeface="Mulish"/>
              </a:rPr>
              <a:t> stack – Level 1</a:t>
            </a:r>
          </a:p>
        </p:txBody>
      </p:sp>
      <p:pic>
        <p:nvPicPr>
          <p:cNvPr id="13" name="Content Placeholder 6" descr="Diagram&#10;&#10;Description automatically generated with low confidence">
            <a:extLst>
              <a:ext uri="{FF2B5EF4-FFF2-40B4-BE49-F238E27FC236}">
                <a16:creationId xmlns:a16="http://schemas.microsoft.com/office/drawing/2014/main" id="{4D23F19A-C7C5-5374-188B-EE58F2BF45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63552" y="1468738"/>
            <a:ext cx="7229153" cy="5114624"/>
          </a:xfrm>
          <a:noFill/>
        </p:spPr>
      </p:pic>
      <p:sp>
        <p:nvSpPr>
          <p:cNvPr id="4" name="Slide Number Placeholder 3">
            <a:extLst>
              <a:ext uri="{FF2B5EF4-FFF2-40B4-BE49-F238E27FC236}">
                <a16:creationId xmlns:a16="http://schemas.microsoft.com/office/drawing/2014/main" id="{185F0FB1-4D9D-08A6-AAF9-1E8DD52D1D3F}"/>
              </a:ext>
            </a:extLst>
          </p:cNvPr>
          <p:cNvSpPr>
            <a:spLocks noGrp="1"/>
          </p:cNvSpPr>
          <p:nvPr>
            <p:ph type="sldNum" sz="quarter" idx="12"/>
          </p:nvPr>
        </p:nvSpPr>
        <p:spPr>
          <a:xfrm>
            <a:off x="5115480" y="6362701"/>
            <a:ext cx="6466921" cy="365125"/>
          </a:xfrm>
        </p:spPr>
        <p:txBody>
          <a:bodyPr>
            <a:normAutofit/>
          </a:bodyPr>
          <a:lstStyle/>
          <a:p>
            <a:pPr>
              <a:lnSpc>
                <a:spcPct val="90000"/>
              </a:lnSpc>
              <a:spcAft>
                <a:spcPts val="600"/>
              </a:spcAft>
            </a:pPr>
            <a:fld id="{D2040F39-7941-49A4-B48D-F201B18B6351}" type="slidenum">
              <a:rPr lang="it-IT" smtClean="0"/>
              <a:pPr>
                <a:lnSpc>
                  <a:spcPct val="90000"/>
                </a:lnSpc>
                <a:spcAft>
                  <a:spcPts val="600"/>
                </a:spcAft>
              </a:pPr>
              <a:t>96</a:t>
            </a:fld>
            <a:endParaRPr lang="it-IT"/>
          </a:p>
        </p:txBody>
      </p:sp>
    </p:spTree>
    <p:extLst>
      <p:ext uri="{BB962C8B-B14F-4D97-AF65-F5344CB8AC3E}">
        <p14:creationId xmlns:p14="http://schemas.microsoft.com/office/powerpoint/2010/main" val="29942375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Model Operationalization</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371305329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Model Operationalization</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idx="1"/>
          </p:nvPr>
        </p:nvSpPr>
        <p:spPr/>
        <p:txBody>
          <a:bodyPr>
            <a:normAutofit fontScale="85000" lnSpcReduction="20000"/>
          </a:bodyPr>
          <a:lstStyle/>
          <a:p>
            <a:r>
              <a:rPr lang="en-GB" dirty="0"/>
              <a:t>Once we trained a machine learning model, we need to deploy it as part of a business application such as a mobile or desktop application. </a:t>
            </a:r>
          </a:p>
          <a:p>
            <a:r>
              <a:rPr lang="en-GB" dirty="0"/>
              <a:t>The final stage of the ML workflow is the integration of the previously engineered ML model into existing software. This stage includes the following operations:</a:t>
            </a:r>
          </a:p>
          <a:p>
            <a:pPr lvl="1"/>
            <a:r>
              <a:rPr lang="en-GB" dirty="0">
                <a:solidFill>
                  <a:schemeClr val="accent6">
                    <a:lumMod val="75000"/>
                  </a:schemeClr>
                </a:solidFill>
              </a:rPr>
              <a:t>Model Serving </a:t>
            </a:r>
            <a:r>
              <a:rPr lang="en-GB" dirty="0"/>
              <a:t>- The process of addressing the ML model artifact in a production environment.</a:t>
            </a:r>
          </a:p>
          <a:p>
            <a:pPr lvl="1"/>
            <a:r>
              <a:rPr lang="en-GB" dirty="0">
                <a:solidFill>
                  <a:schemeClr val="accent6">
                    <a:lumMod val="75000"/>
                  </a:schemeClr>
                </a:solidFill>
              </a:rPr>
              <a:t>Model Performance Monitoring </a:t>
            </a:r>
            <a:r>
              <a:rPr lang="en-GB" dirty="0"/>
              <a:t>- The process of observing the ML model performance based on live and previously unseen data, such as prediction or recommendation. In particular, we are interested in ML-specific signals, such as prediction deviation from previous model performance. These signals might be used as triggers for model re-training.</a:t>
            </a:r>
          </a:p>
          <a:p>
            <a:pPr lvl="1"/>
            <a:r>
              <a:rPr lang="en-GB" dirty="0">
                <a:solidFill>
                  <a:schemeClr val="accent6">
                    <a:lumMod val="75000"/>
                  </a:schemeClr>
                </a:solidFill>
              </a:rPr>
              <a:t>Model Performance Logging </a:t>
            </a:r>
            <a:r>
              <a:rPr lang="en-GB" dirty="0"/>
              <a:t>- Every inference request results in the log-record.</a:t>
            </a:r>
          </a:p>
          <a:p>
            <a:endParaRPr lang="en-GB" sz="2400" dirty="0"/>
          </a:p>
        </p:txBody>
      </p:sp>
    </p:spTree>
    <p:extLst>
      <p:ext uri="{BB962C8B-B14F-4D97-AF65-F5344CB8AC3E}">
        <p14:creationId xmlns:p14="http://schemas.microsoft.com/office/powerpoint/2010/main" val="41170257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sz="half" idx="1"/>
          </p:nvPr>
        </p:nvSpPr>
        <p:spPr/>
        <p:txBody>
          <a:bodyPr>
            <a:normAutofit/>
          </a:bodyPr>
          <a:lstStyle/>
          <a:p>
            <a:r>
              <a:rPr lang="en-GB" sz="2400" dirty="0"/>
              <a:t>Operating an ML model might assume several architectural styles. In the following, we discuss four architectural patterns which are classified along two dimensions:</a:t>
            </a:r>
          </a:p>
          <a:p>
            <a:pPr lvl="1"/>
            <a:r>
              <a:rPr lang="en-GB" sz="2000" dirty="0"/>
              <a:t>ML Model Learning</a:t>
            </a:r>
          </a:p>
          <a:p>
            <a:pPr lvl="1"/>
            <a:r>
              <a:rPr lang="en-GB" sz="2000" dirty="0"/>
              <a:t>ML Model Prediction</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99</a:t>
            </a:fld>
            <a:endParaRPr lang="it-IT" dirty="0"/>
          </a:p>
        </p:txBody>
      </p:sp>
      <p:pic>
        <p:nvPicPr>
          <p:cNvPr id="7" name="Content Placeholder 5" descr="Diagram&#10;&#10;Description automatically generated">
            <a:extLst>
              <a:ext uri="{FF2B5EF4-FFF2-40B4-BE49-F238E27FC236}">
                <a16:creationId xmlns:a16="http://schemas.microsoft.com/office/drawing/2014/main" id="{10C24A5F-7181-3443-A711-D0FD5E18EAA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44416"/>
            <a:ext cx="5384800" cy="3837531"/>
          </a:xfrm>
          <a:prstGeom prst="rect">
            <a:avLst/>
          </a:prstGeom>
        </p:spPr>
      </p:pic>
    </p:spTree>
    <p:extLst>
      <p:ext uri="{BB962C8B-B14F-4D97-AF65-F5344CB8AC3E}">
        <p14:creationId xmlns:p14="http://schemas.microsoft.com/office/powerpoint/2010/main" val="2977101609"/>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10477</TotalTime>
  <Words>13646</Words>
  <Application>Microsoft Macintosh PowerPoint</Application>
  <PresentationFormat>Widescreen</PresentationFormat>
  <Paragraphs>988</Paragraphs>
  <Slides>153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153</vt:i4>
      </vt:variant>
    </vt:vector>
  </HeadingPairs>
  <TitlesOfParts>
    <vt:vector size="165" baseType="lpstr">
      <vt:lpstr>Arial</vt:lpstr>
      <vt:lpstr>Calibri</vt:lpstr>
      <vt:lpstr>Charlie Display</vt:lpstr>
      <vt:lpstr>Charter</vt:lpstr>
      <vt:lpstr>Charter</vt:lpstr>
      <vt:lpstr>Inter</vt:lpstr>
      <vt:lpstr>Manrope</vt:lpstr>
      <vt:lpstr>Mulish</vt:lpstr>
      <vt:lpstr>NimbusRomNo9L</vt:lpstr>
      <vt:lpstr>NimbusSanL</vt:lpstr>
      <vt:lpstr>txsy</vt:lpstr>
      <vt:lpstr>Nicola</vt:lpstr>
      <vt:lpstr>MLOps</vt:lpstr>
      <vt:lpstr>Motivation for MLOps</vt:lpstr>
      <vt:lpstr>ML/AI Capabilities</vt:lpstr>
      <vt:lpstr>State of Enterprise ML/AI</vt:lpstr>
      <vt:lpstr>State of Enterprise ML/AI</vt:lpstr>
      <vt:lpstr>MLOps</vt:lpstr>
      <vt:lpstr>Data and Code are behind a model</vt:lpstr>
      <vt:lpstr>Data and Code are behind a model</vt:lpstr>
      <vt:lpstr>What can happen?</vt:lpstr>
      <vt:lpstr>MLOps</vt:lpstr>
      <vt:lpstr>AutoML</vt:lpstr>
      <vt:lpstr>MLOps</vt:lpstr>
      <vt:lpstr>MLOps</vt:lpstr>
      <vt:lpstr>MLOps and DevOps</vt:lpstr>
      <vt:lpstr>MLOps and DevOps</vt:lpstr>
      <vt:lpstr>MLOps and DevOps (Differences)</vt:lpstr>
      <vt:lpstr>MLOps and DevOps (Differences)</vt:lpstr>
      <vt:lpstr>MLOps</vt:lpstr>
      <vt:lpstr>Other OPs</vt:lpstr>
      <vt:lpstr>ML/AI-related risks</vt:lpstr>
      <vt:lpstr>ML/AI Risk sources</vt:lpstr>
      <vt:lpstr>Risk sources (business)</vt:lpstr>
      <vt:lpstr>Risk sources (environment)</vt:lpstr>
      <vt:lpstr>Scale and automation</vt:lpstr>
      <vt:lpstr>Risk assessment</vt:lpstr>
      <vt:lpstr>Responsible AI</vt:lpstr>
      <vt:lpstr>ML/AI Organizational Roles</vt:lpstr>
      <vt:lpstr>ML/AI Organizational Roles</vt:lpstr>
      <vt:lpstr>Subject matter experts </vt:lpstr>
      <vt:lpstr>Data scientists</vt:lpstr>
      <vt:lpstr>Data engineers</vt:lpstr>
      <vt:lpstr>Software engineers</vt:lpstr>
      <vt:lpstr>ML architects </vt:lpstr>
      <vt:lpstr>Model risk managers/auditors </vt:lpstr>
      <vt:lpstr>DevOps</vt:lpstr>
      <vt:lpstr>Designing ML-powered Software</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Should/When we deploy AI/ML?</vt:lpstr>
      <vt:lpstr>An Overview of the End-to-End Machine Learning Workflow</vt:lpstr>
      <vt:lpstr>Data, Model, and Code</vt:lpstr>
      <vt:lpstr>Data Engineering</vt:lpstr>
      <vt:lpstr>Data Engineering</vt:lpstr>
      <vt:lpstr>Ingestion</vt:lpstr>
      <vt:lpstr>Ingestion</vt:lpstr>
      <vt:lpstr>Versioning</vt:lpstr>
      <vt:lpstr>Exploration </vt:lpstr>
      <vt:lpstr>Validation </vt:lpstr>
      <vt:lpstr>Validation (Statistical) </vt:lpstr>
      <vt:lpstr>Wrangling</vt:lpstr>
      <vt:lpstr>Labelling</vt:lpstr>
      <vt:lpstr>Labelling (HITL)</vt:lpstr>
      <vt:lpstr>Labelling (AUTO)</vt:lpstr>
      <vt:lpstr>Splitting</vt:lpstr>
      <vt:lpstr>Splitting and “data snooping”</vt:lpstr>
      <vt:lpstr>Storage Platforms</vt:lpstr>
      <vt:lpstr>Model Engineering</vt:lpstr>
      <vt:lpstr>Model Engineering</vt:lpstr>
      <vt:lpstr>Model Training</vt:lpstr>
      <vt:lpstr>Model Training (Features Engineering) </vt:lpstr>
      <vt:lpstr>Model Training (hyperparameter tuning) </vt:lpstr>
      <vt:lpstr>Model Training (hyperparameter tuning) </vt:lpstr>
      <vt:lpstr>Model Evaluation</vt:lpstr>
      <vt:lpstr>Model Testing</vt:lpstr>
      <vt:lpstr>Model Testing</vt:lpstr>
      <vt:lpstr>Model Packaging</vt:lpstr>
      <vt:lpstr>Vendor-specific exchange formats</vt:lpstr>
      <vt:lpstr>Language agnostic exchange formats</vt:lpstr>
      <vt:lpstr>Orchestration Tools</vt:lpstr>
      <vt:lpstr>Orchestration Tools</vt:lpstr>
      <vt:lpstr>Orchestration Tools</vt:lpstr>
      <vt:lpstr>Orchestration Tools</vt:lpstr>
      <vt:lpstr>Kedro Pipelines</vt:lpstr>
      <vt:lpstr>ZenML Pipelines</vt:lpstr>
      <vt:lpstr>mlflow Pipelines</vt:lpstr>
      <vt:lpstr>Kubeflow Pipelines</vt:lpstr>
      <vt:lpstr>Experiment Tracking</vt:lpstr>
      <vt:lpstr>Feature Engineering Issues</vt:lpstr>
      <vt:lpstr>Feature Store</vt:lpstr>
      <vt:lpstr>Components of a Feature Store</vt:lpstr>
      <vt:lpstr>Google Feast</vt:lpstr>
      <vt:lpstr>Model Registry</vt:lpstr>
      <vt:lpstr>Model Registry</vt:lpstr>
      <vt:lpstr>MLOps stack – Level 0</vt:lpstr>
      <vt:lpstr>MLOps stack – Level 1</vt:lpstr>
      <vt:lpstr>Model Operationalization</vt:lpstr>
      <vt:lpstr>Model Operationalization</vt:lpstr>
      <vt:lpstr>Different forms of ML workflows</vt:lpstr>
      <vt:lpstr>Different forms of ML workflows</vt:lpstr>
      <vt:lpstr>Model Serving Patterns - Forecast</vt:lpstr>
      <vt:lpstr>Model Serving Patterns - Webservice</vt:lpstr>
      <vt:lpstr>Model Serving Patterns - Webservice</vt:lpstr>
      <vt:lpstr>Model Serving Patterns - Online learning</vt:lpstr>
      <vt:lpstr>Model Serving Patterns - Online learning</vt:lpstr>
      <vt:lpstr>Model Serving Patterns - AutoML</vt:lpstr>
      <vt:lpstr>Model Integration</vt:lpstr>
      <vt:lpstr>Model Integration</vt:lpstr>
      <vt:lpstr>Model Integration</vt:lpstr>
      <vt:lpstr>Model Integration</vt:lpstr>
      <vt:lpstr>Model Integration</vt:lpstr>
      <vt:lpstr>Model Serving Frameworks</vt:lpstr>
      <vt:lpstr>Observability</vt:lpstr>
      <vt:lpstr>Application/Infrastructure Monitoring</vt:lpstr>
      <vt:lpstr>Model Monitoring</vt:lpstr>
      <vt:lpstr>Model Monitoring</vt:lpstr>
      <vt:lpstr>Model Monitoring</vt:lpstr>
      <vt:lpstr>Model Monitoring</vt:lpstr>
      <vt:lpstr>Model Monitoring</vt:lpstr>
      <vt:lpstr>Training-serving skew</vt:lpstr>
      <vt:lpstr>“Past performance is no guarantee of future results”</vt:lpstr>
      <vt:lpstr>Data Drift</vt:lpstr>
      <vt:lpstr>Data Drift</vt:lpstr>
      <vt:lpstr>Concept Drift</vt:lpstr>
      <vt:lpstr>Gradual Concept Drift</vt:lpstr>
      <vt:lpstr>Sudden Concept Drift</vt:lpstr>
      <vt:lpstr>Recurring Concept Drift</vt:lpstr>
      <vt:lpstr>Keep an eye on model drift</vt:lpstr>
      <vt:lpstr>Keep an eye on model drift</vt:lpstr>
      <vt:lpstr>Model rollout</vt:lpstr>
      <vt:lpstr>MLOps level 0-1-2</vt:lpstr>
      <vt:lpstr>MLOps level 0</vt:lpstr>
      <vt:lpstr>MLOps level 0</vt:lpstr>
      <vt:lpstr>MLOps level 1</vt:lpstr>
      <vt:lpstr>MLOps level 1</vt:lpstr>
      <vt:lpstr>MLOps level 2</vt:lpstr>
      <vt:lpstr>MLOps level 2</vt:lpstr>
      <vt:lpstr>Example of a complete system</vt:lpstr>
      <vt:lpstr>Service Mesh</vt:lpstr>
      <vt:lpstr>Service Mesh</vt:lpstr>
      <vt:lpstr>Best practices for Machine Learning</vt:lpstr>
      <vt:lpstr>Engineering best practices for ML</vt:lpstr>
      <vt:lpstr>Case Studies</vt:lpstr>
      <vt:lpstr>Uber’s Michelangelo</vt:lpstr>
      <vt:lpstr>FBLearner</vt:lpstr>
      <vt:lpstr>Azure ML, AWS Sagemaker, Vertex AI</vt:lpstr>
      <vt:lpstr>References</vt:lpstr>
      <vt:lpstr>MLOPS (General)</vt:lpstr>
      <vt:lpstr>MLOPS (Articles)</vt:lpstr>
      <vt:lpstr>Tools (Data Management)</vt:lpstr>
      <vt:lpstr>Tools (Modeling)</vt:lpstr>
      <vt:lpstr>Tools (Operationalization)</vt:lpstr>
      <vt:lpstr>Tools (Orchestration)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Microsoft Office User</dc:creator>
  <cp:lastModifiedBy>Nicola BICOCCHI</cp:lastModifiedBy>
  <cp:revision>215</cp:revision>
  <cp:lastPrinted>2021-10-10T16:21:50Z</cp:lastPrinted>
  <dcterms:created xsi:type="dcterms:W3CDTF">2021-09-29T20:16:21Z</dcterms:created>
  <dcterms:modified xsi:type="dcterms:W3CDTF">2022-09-09T09:05:45Z</dcterms:modified>
</cp:coreProperties>
</file>